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7"/>
            <a:ext cx="7117180" cy="1470025"/>
          </a:xfrm>
        </p:spPr>
        <p:txBody>
          <a:bodyPr anchor="b"/>
          <a:lstStyle>
            <a:lvl1pPr>
              <a:defRPr sz="4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009442" y="4777381"/>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0689F6F-C199-4F41-A3C6-4A1647249C1C}" type="datetimeFigureOut">
              <a:rPr lang="es-MX" smtClean="0"/>
              <a:t>29/03/2020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0689F6F-C199-4F41-A3C6-4A1647249C1C}" type="datetimeFigureOut">
              <a:rPr lang="es-MX" smtClean="0"/>
              <a:t>29/03/2020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675725"/>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0689F6F-C199-4F41-A3C6-4A1647249C1C}" type="datetimeFigureOut">
              <a:rPr lang="es-MX" smtClean="0"/>
              <a:t>29/03/2020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80689F6F-C199-4F41-A3C6-4A1647249C1C}" type="datetimeFigureOut">
              <a:rPr lang="es-MX" smtClean="0"/>
              <a:t>29/03/2020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689F6F-C199-4F41-A3C6-4A1647249C1C}" type="datetimeFigureOut">
              <a:rPr lang="es-MX" smtClean="0"/>
              <a:t>29/03/2020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5"/>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4" y="1809750"/>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50"/>
            <a:ext cx="3469242" cy="405130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0689F6F-C199-4F41-A3C6-4A1647249C1C}" type="datetimeFigureOut">
              <a:rPr lang="es-MX" smtClean="0"/>
              <a:t>29/03/2020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4" y="1812927"/>
            <a:ext cx="3471277" cy="576263"/>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4" y="2389190"/>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63282" y="1812927"/>
            <a:ext cx="3471275" cy="576263"/>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2" y="2389190"/>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80689F6F-C199-4F41-A3C6-4A1647249C1C}" type="datetimeFigureOut">
              <a:rPr lang="es-MX" smtClean="0"/>
              <a:t>29/03/2020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0689F6F-C199-4F41-A3C6-4A1647249C1C}" type="datetimeFigureOut">
              <a:rPr lang="es-MX" smtClean="0"/>
              <a:t>29/03/2020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689F6F-C199-4F41-A3C6-4A1647249C1C}" type="datetimeFigureOut">
              <a:rPr lang="es-MX" smtClean="0"/>
              <a:t>29/03/2020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8"/>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6" y="446088"/>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0689F6F-C199-4F41-A3C6-4A1647249C1C}" type="datetimeFigureOut">
              <a:rPr lang="es-MX" smtClean="0"/>
              <a:t>29/03/2020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6876890-BB44-4F12-9781-41E89BCF26F6}"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5" y="1387058"/>
            <a:ext cx="3297953" cy="1113255"/>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0689F6F-C199-4F41-A3C6-4A1647249C1C}" type="datetimeFigureOut">
              <a:rPr lang="es-MX" smtClean="0"/>
              <a:t>29/03/2020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6876890-BB44-4F12-9781-41E89BCF26F6}" type="slidenum">
              <a:rPr lang="es-MX" smtClean="0"/>
              <a:t>‹Nº›</a:t>
            </a:fld>
            <a:endParaRPr lang="es-MX"/>
          </a:p>
        </p:txBody>
      </p:sp>
      <p:grpSp>
        <p:nvGrpSpPr>
          <p:cNvPr id="16" name="Group 15"/>
          <p:cNvGrpSpPr/>
          <p:nvPr/>
        </p:nvGrpSpPr>
        <p:grpSpPr>
          <a:xfrm>
            <a:off x="4516154" y="994389"/>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s-ES" smtClean="0"/>
              <a:t>Haga clic en el icono para agregar una imagen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5"/>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9" y="1095311"/>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31" y="282934"/>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5" y="-161622"/>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2" y="660740"/>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3"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5"/>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8"/>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3" y="4362913"/>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5"/>
            <a:ext cx="1353860" cy="1909235"/>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3" y="4790337"/>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5" y="783989"/>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5" y="5140348"/>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2"/>
            <a:ext cx="793794" cy="1252919"/>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3"/>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8"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5"/>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5"/>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5"/>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4" y="4321785"/>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3" y="6489966"/>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8001" y="6408841"/>
            <a:ext cx="1237019" cy="524895"/>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2"/>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3"/>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7"/>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10" y="836794"/>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5" y="1452261"/>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7"/>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3"/>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8"/>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40" y="282934"/>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5"/>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7"/>
            <a:ext cx="608190" cy="60819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3" y="5611429"/>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4" y="5242256"/>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6" y="4928168"/>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3" y="4097843"/>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8" y="5057879"/>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1"/>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4" y="675725"/>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1"/>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0689F6F-C199-4F41-A3C6-4A1647249C1C}" type="datetimeFigureOut">
              <a:rPr lang="es-MX" smtClean="0"/>
              <a:t>29/03/2020</a:t>
            </a:fld>
            <a:endParaRPr lang="es-MX"/>
          </a:p>
        </p:txBody>
      </p:sp>
      <p:sp>
        <p:nvSpPr>
          <p:cNvPr id="5" name="Footer Placeholder 4"/>
          <p:cNvSpPr>
            <a:spLocks noGrp="1"/>
          </p:cNvSpPr>
          <p:nvPr>
            <p:ph type="ftr" sz="quarter" idx="3"/>
          </p:nvPr>
        </p:nvSpPr>
        <p:spPr>
          <a:xfrm>
            <a:off x="1180946" y="5951811"/>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72660" y="5951811"/>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16876890-BB44-4F12-9781-41E89BCF26F6}" type="slidenum">
              <a:rPr lang="es-MX" smtClean="0"/>
              <a:t>‹Nº›</a:t>
            </a:fld>
            <a:endParaRPr lang="es-MX"/>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8"/>
            <a:ext cx="306310" cy="30631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8"/>
            <a:ext cx="306310" cy="30631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8" y="2698929"/>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60" y="3382943"/>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8"/>
            <a:ext cx="1360441" cy="1909235"/>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5"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75000"/>
              </a:schemeClr>
            </a:gs>
            <a:gs pos="20000">
              <a:srgbClr val="000040"/>
            </a:gs>
            <a:gs pos="50000">
              <a:srgbClr val="400040"/>
            </a:gs>
            <a:gs pos="75000">
              <a:srgbClr val="8F0040"/>
            </a:gs>
            <a:gs pos="89999">
              <a:srgbClr val="F27300"/>
            </a:gs>
            <a:gs pos="100000">
              <a:srgbClr val="FFBF00"/>
            </a:gs>
          </a:gsLst>
          <a:lin ang="5400000" scaled="0"/>
        </a:gradFill>
        <a:effectLst/>
      </p:bgPr>
    </p:bg>
    <p:spTree>
      <p:nvGrpSpPr>
        <p:cNvPr id="1" name=""/>
        <p:cNvGrpSpPr/>
        <p:nvPr/>
      </p:nvGrpSpPr>
      <p:grpSpPr>
        <a:xfrm>
          <a:off x="0" y="0"/>
          <a:ext cx="0" cy="0"/>
          <a:chOff x="0" y="0"/>
          <a:chExt cx="0" cy="0"/>
        </a:xfrm>
      </p:grpSpPr>
      <p:sp>
        <p:nvSpPr>
          <p:cNvPr id="4" name="3 Rectángulo"/>
          <p:cNvSpPr/>
          <p:nvPr/>
        </p:nvSpPr>
        <p:spPr>
          <a:xfrm>
            <a:off x="12251" y="1628800"/>
            <a:ext cx="9120158" cy="341632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PRÁCTICA 3: </a:t>
            </a:r>
            <a:br>
              <a:rPr lang="es-MX"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s-MX"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LEY DE LA CONSERVACIÓN DE LA MATERIA</a:t>
            </a:r>
            <a:endParaRPr lang="es-MX"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18104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764704"/>
            <a:ext cx="9144000" cy="5909310"/>
          </a:xfrm>
          <a:prstGeom prst="rect">
            <a:avLst/>
          </a:prstGeom>
        </p:spPr>
        <p:txBody>
          <a:bodyPr wrap="square">
            <a:spAutoFit/>
          </a:bodyPr>
          <a:lstStyle/>
          <a:p>
            <a:pPr lvl="0"/>
            <a:r>
              <a:rPr lang="es-ES" dirty="0" smtClean="0">
                <a:solidFill>
                  <a:srgbClr val="00B0F0"/>
                </a:solidFill>
              </a:rPr>
              <a:t>2. Investigar </a:t>
            </a:r>
            <a:r>
              <a:rPr lang="es-ES" dirty="0">
                <a:solidFill>
                  <a:srgbClr val="00B0F0"/>
                </a:solidFill>
              </a:rPr>
              <a:t>los conceptos de: fórmula química, reacción química, ecuación química y porcentaje de </a:t>
            </a:r>
            <a:r>
              <a:rPr lang="es-ES" dirty="0" smtClean="0">
                <a:solidFill>
                  <a:srgbClr val="00B0F0"/>
                </a:solidFill>
              </a:rPr>
              <a:t>rendimiento</a:t>
            </a:r>
            <a:r>
              <a:rPr lang="es-ES" dirty="0">
                <a:solidFill>
                  <a:srgbClr val="00B0F0"/>
                </a:solidFill>
              </a:rPr>
              <a:t>:</a:t>
            </a:r>
            <a:endParaRPr lang="es-ES" dirty="0" smtClean="0">
              <a:solidFill>
                <a:srgbClr val="00B0F0"/>
              </a:solidFill>
            </a:endParaRPr>
          </a:p>
          <a:p>
            <a:pPr lvl="0"/>
            <a:endParaRPr lang="es-MX" dirty="0"/>
          </a:p>
          <a:p>
            <a:r>
              <a:rPr lang="es-ES" b="1" dirty="0"/>
              <a:t>Fórmula química:</a:t>
            </a:r>
            <a:r>
              <a:rPr lang="es-ES" dirty="0"/>
              <a:t> Representación de aquellos elementos que forman un compuesto. La fórmula refleja la proporción en que se encuentran estos elementos en el compuesto o el número de átomos que componen una molécula.</a:t>
            </a:r>
            <a:endParaRPr lang="es-MX" dirty="0"/>
          </a:p>
          <a:p>
            <a:r>
              <a:rPr lang="es-ES" b="1" dirty="0"/>
              <a:t>Reacción química: </a:t>
            </a:r>
            <a:r>
              <a:rPr lang="es-ES" dirty="0"/>
              <a:t>Proceso químico en el cual dos sustancias o más, denominados reactivos, por la acción de un factor energético, se convierten en otras sustancias designadas como productos.</a:t>
            </a:r>
            <a:endParaRPr lang="es-MX" dirty="0"/>
          </a:p>
          <a:p>
            <a:r>
              <a:rPr lang="es-ES" b="1" dirty="0"/>
              <a:t>Ecuación química: </a:t>
            </a:r>
            <a:r>
              <a:rPr lang="es-ES" dirty="0"/>
              <a:t>Enunciado que utiliza fórmulas químicas para describir las identidades y cantidades relativas de los reactivos y productos involucrados en una reacción química. Para poder representar lo que ocurre en una reacción química mediante una ecuación, ésta debe cumplir con la Ley de la conservación de la materia y con la Ley de conservación de la energía.</a:t>
            </a:r>
            <a:endParaRPr lang="es-MX" dirty="0"/>
          </a:p>
          <a:p>
            <a:r>
              <a:rPr lang="es-ES" b="1" dirty="0"/>
              <a:t>Porcentaje de rendimiento: </a:t>
            </a:r>
            <a:r>
              <a:rPr lang="es-ES" dirty="0"/>
              <a:t>Relación entre el rendimiento real y el rendimiento teórico, es decir, la relación entre los gramos que se producen realmente en la reacción y los gramos que se obtendrían si todo lo que reaccionara se transformara en producto.</a:t>
            </a:r>
            <a:endParaRPr lang="es-MX" dirty="0"/>
          </a:p>
          <a:p>
            <a:r>
              <a:rPr lang="es-ES" dirty="0"/>
              <a:t> </a:t>
            </a:r>
            <a:endParaRPr lang="es-MX" dirty="0"/>
          </a:p>
        </p:txBody>
      </p:sp>
    </p:spTree>
    <p:extLst>
      <p:ext uri="{BB962C8B-B14F-4D97-AF65-F5344CB8AC3E}">
        <p14:creationId xmlns:p14="http://schemas.microsoft.com/office/powerpoint/2010/main" val="2979903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2400" dirty="0" smtClean="0">
                <a:latin typeface="Elephant" panose="02020904090505020303" pitchFamily="18" charset="0"/>
              </a:rPr>
              <a:t>CALCULOS Y RESULTADOS</a:t>
            </a:r>
            <a:endParaRPr lang="es-MX" sz="2400" dirty="0">
              <a:latin typeface="Elephant" panose="02020904090505020303" pitchFamily="18" charset="0"/>
            </a:endParaRPr>
          </a:p>
        </p:txBody>
      </p:sp>
      <p:sp>
        <p:nvSpPr>
          <p:cNvPr id="3" name="2 CuadroTexto"/>
          <p:cNvSpPr txBox="1"/>
          <p:nvPr/>
        </p:nvSpPr>
        <p:spPr>
          <a:xfrm>
            <a:off x="1115616" y="2123564"/>
            <a:ext cx="4680520" cy="369332"/>
          </a:xfrm>
          <a:prstGeom prst="rect">
            <a:avLst/>
          </a:prstGeom>
          <a:noFill/>
        </p:spPr>
        <p:txBody>
          <a:bodyPr wrap="square" rtlCol="0">
            <a:spAutoFit/>
          </a:bodyPr>
          <a:lstStyle/>
          <a:p>
            <a:r>
              <a:rPr lang="es-MX" dirty="0" smtClean="0"/>
              <a:t>Todavía no hay cálculos y resultados</a:t>
            </a:r>
            <a:endParaRPr lang="es-MX" dirty="0"/>
          </a:p>
        </p:txBody>
      </p:sp>
    </p:spTree>
    <p:extLst>
      <p:ext uri="{BB962C8B-B14F-4D97-AF65-F5344CB8AC3E}">
        <p14:creationId xmlns:p14="http://schemas.microsoft.com/office/powerpoint/2010/main" val="3539014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9 CuadroTexto"/>
              <p:cNvSpPr txBox="1"/>
              <p:nvPr/>
            </p:nvSpPr>
            <p:spPr>
              <a:xfrm>
                <a:off x="0" y="692696"/>
                <a:ext cx="9144000" cy="5083315"/>
              </a:xfrm>
              <a:prstGeom prst="rect">
                <a:avLst/>
              </a:prstGeom>
              <a:noFill/>
            </p:spPr>
            <p:txBody>
              <a:bodyPr wrap="square" rtlCol="0">
                <a:spAutoFit/>
              </a:bodyPr>
              <a:lstStyle/>
              <a:p>
                <a:pPr lvl="0" algn="just"/>
                <a:r>
                  <a:rPr lang="es-ES" dirty="0" smtClean="0">
                    <a:latin typeface="Elephant" panose="02020904090505020303" pitchFamily="18" charset="0"/>
                  </a:rPr>
                  <a:t>CUESTIONARIO:</a:t>
                </a:r>
              </a:p>
              <a:p>
                <a:pPr lvl="0" algn="just"/>
                <a:endParaRPr lang="es-ES" dirty="0" smtClean="0"/>
              </a:p>
              <a:p>
                <a:pPr lvl="0" algn="just"/>
                <a:r>
                  <a:rPr lang="es-ES" dirty="0" smtClean="0">
                    <a:solidFill>
                      <a:srgbClr val="00B0F0"/>
                    </a:solidFill>
                  </a:rPr>
                  <a:t>1. Calcular </a:t>
                </a:r>
                <a:r>
                  <a:rPr lang="es-ES" dirty="0">
                    <a:solidFill>
                      <a:srgbClr val="00B0F0"/>
                    </a:solidFill>
                  </a:rPr>
                  <a:t>teóricamente la cantidad de cloruro de cobre que se obtendría a partir de 1 Kg de metal cobre. A partir de ello calcular también, el rendimiento de su proceso hasta obtener nuevamente el cobre metálico. </a:t>
                </a:r>
                <a:endParaRPr lang="es-MX" dirty="0">
                  <a:solidFill>
                    <a:srgbClr val="00B0F0"/>
                  </a:solidFill>
                </a:endParaRPr>
              </a:p>
              <a:p>
                <a:endParaRPr lang="es-ES" dirty="0" smtClean="0">
                  <a:effectLst/>
                </a:endParaRPr>
              </a:p>
              <a:p>
                <a:r>
                  <a:rPr lang="es-ES" dirty="0">
                    <a:effectLst/>
                  </a:rPr>
                  <a:t>	</a:t>
                </a:r>
                <a:r>
                  <a:rPr lang="es-MX" dirty="0">
                    <a:effectLst/>
                  </a:rPr>
                  <a:t> </a:t>
                </a:r>
                <a14:m>
                  <m:oMath xmlns:m="http://schemas.openxmlformats.org/officeDocument/2006/math">
                    <m:r>
                      <a:rPr lang="es-ES" i="1">
                        <a:latin typeface="Cambria Math"/>
                      </a:rPr>
                      <m:t>𝐶𝑢</m:t>
                    </m:r>
                    <m:sSub>
                      <m:sSubPr>
                        <m:ctrlPr>
                          <a:rPr lang="es-MX" i="1">
                            <a:latin typeface="Cambria Math"/>
                          </a:rPr>
                        </m:ctrlPr>
                      </m:sSubPr>
                      <m:e>
                        <m:r>
                          <a:rPr lang="es-ES" i="1">
                            <a:latin typeface="Cambria Math"/>
                          </a:rPr>
                          <m:t>𝐶𝑙</m:t>
                        </m:r>
                      </m:e>
                      <m:sub>
                        <m:r>
                          <a:rPr lang="es-ES" i="1">
                            <a:latin typeface="Cambria Math"/>
                          </a:rPr>
                          <m:t>2</m:t>
                        </m:r>
                      </m:sub>
                    </m:sSub>
                    <m:r>
                      <a:rPr lang="es-ES" i="1">
                        <a:latin typeface="Cambria Math"/>
                      </a:rPr>
                      <m:t>+</m:t>
                    </m:r>
                    <m:r>
                      <a:rPr lang="es-ES" i="1">
                        <a:latin typeface="Cambria Math"/>
                      </a:rPr>
                      <m:t>𝐶𝑢</m:t>
                    </m:r>
                    <m:r>
                      <a:rPr lang="es-ES" i="1">
                        <a:latin typeface="Cambria Math"/>
                      </a:rPr>
                      <m:t>→2</m:t>
                    </m:r>
                    <m:r>
                      <a:rPr lang="es-ES" i="1">
                        <a:latin typeface="Cambria Math"/>
                      </a:rPr>
                      <m:t>𝐶𝑢𝐶𝑙</m:t>
                    </m:r>
                  </m:oMath>
                </a14:m>
                <a:endParaRPr lang="es-MX" dirty="0"/>
              </a:p>
              <a:p>
                <a14:m>
                  <m:oMath xmlns:m="http://schemas.openxmlformats.org/officeDocument/2006/math">
                    <m:sSub>
                      <m:sSubPr>
                        <m:ctrlPr>
                          <a:rPr lang="es-MX" i="1">
                            <a:latin typeface="Cambria Math"/>
                          </a:rPr>
                        </m:ctrlPr>
                      </m:sSubPr>
                      <m:e>
                        <m:r>
                          <a:rPr lang="es-ES" i="1">
                            <a:latin typeface="Cambria Math"/>
                          </a:rPr>
                          <m:t>134.44</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r>
                      <a:rPr lang="es-ES" i="1">
                        <a:latin typeface="Cambria Math"/>
                      </a:rPr>
                      <m:t>+</m:t>
                    </m:r>
                    <m:sSub>
                      <m:sSubPr>
                        <m:ctrlPr>
                          <a:rPr lang="es-MX" i="1">
                            <a:latin typeface="Cambria Math"/>
                          </a:rPr>
                        </m:ctrlPr>
                      </m:sSubPr>
                      <m:e>
                        <m:r>
                          <a:rPr lang="es-ES" i="1">
                            <a:latin typeface="Cambria Math"/>
                          </a:rPr>
                          <m:t>63.54</m:t>
                        </m:r>
                        <m:r>
                          <a:rPr lang="es-ES" i="1">
                            <a:latin typeface="Cambria Math"/>
                          </a:rPr>
                          <m:t>𝑔</m:t>
                        </m:r>
                        <m:r>
                          <a:rPr lang="es-ES" i="1">
                            <a:latin typeface="Cambria Math"/>
                          </a:rPr>
                          <m:t>/</m:t>
                        </m:r>
                        <m:r>
                          <a:rPr lang="es-ES" i="1">
                            <a:latin typeface="Cambria Math"/>
                          </a:rPr>
                          <m:t>𝑚𝑜𝑙</m:t>
                        </m:r>
                      </m:e>
                      <m:sub>
                        <m:r>
                          <a:rPr lang="es-ES" i="1">
                            <a:latin typeface="Cambria Math"/>
                          </a:rPr>
                          <m:t>𝐶𝑢</m:t>
                        </m:r>
                      </m:sub>
                    </m:sSub>
                    <m:r>
                      <a:rPr lang="es-ES" i="1">
                        <a:latin typeface="Cambria Math"/>
                      </a:rPr>
                      <m:t>→</m:t>
                    </m:r>
                    <m:sSub>
                      <m:sSubPr>
                        <m:ctrlPr>
                          <a:rPr lang="es-MX" i="1" smtClean="0">
                            <a:solidFill>
                              <a:srgbClr val="FFFF00"/>
                            </a:solidFill>
                            <a:latin typeface="Cambria Math"/>
                          </a:rPr>
                        </m:ctrlPr>
                      </m:sSubPr>
                      <m:e>
                        <m:r>
                          <a:rPr lang="es-ES" i="1">
                            <a:solidFill>
                              <a:srgbClr val="FFFF00"/>
                            </a:solidFill>
                            <a:latin typeface="Cambria Math"/>
                          </a:rPr>
                          <m:t>197.88</m:t>
                        </m:r>
                        <m:r>
                          <a:rPr lang="es-ES" i="1">
                            <a:solidFill>
                              <a:srgbClr val="FFFF00"/>
                            </a:solidFill>
                            <a:latin typeface="Cambria Math"/>
                          </a:rPr>
                          <m:t>𝑔</m:t>
                        </m:r>
                        <m:r>
                          <a:rPr lang="es-ES" i="1">
                            <a:solidFill>
                              <a:srgbClr val="FFFF00"/>
                            </a:solidFill>
                            <a:latin typeface="Cambria Math"/>
                          </a:rPr>
                          <m:t>/</m:t>
                        </m:r>
                        <m:r>
                          <a:rPr lang="es-ES" i="1">
                            <a:solidFill>
                              <a:srgbClr val="FFFF00"/>
                            </a:solidFill>
                            <a:latin typeface="Cambria Math"/>
                          </a:rPr>
                          <m:t>𝑚𝑜𝑙</m:t>
                        </m:r>
                      </m:e>
                      <m:sub>
                        <m:sSub>
                          <m:sSubPr>
                            <m:ctrlPr>
                              <a:rPr lang="es-MX" i="1">
                                <a:solidFill>
                                  <a:srgbClr val="FFFF00"/>
                                </a:solidFill>
                                <a:latin typeface="Cambria Math"/>
                              </a:rPr>
                            </m:ctrlPr>
                          </m:sSubPr>
                          <m:e>
                            <m:r>
                              <a:rPr lang="es-ES" i="1">
                                <a:solidFill>
                                  <a:srgbClr val="FFFF00"/>
                                </a:solidFill>
                                <a:latin typeface="Cambria Math"/>
                              </a:rPr>
                              <m:t>𝐶𝑢𝐶𝑙</m:t>
                            </m:r>
                          </m:e>
                          <m:sub>
                            <m:r>
                              <a:rPr lang="es-ES" i="1">
                                <a:solidFill>
                                  <a:srgbClr val="FFFF00"/>
                                </a:solidFill>
                                <a:latin typeface="Cambria Math"/>
                              </a:rPr>
                              <m:t>2</m:t>
                            </m:r>
                          </m:sub>
                        </m:sSub>
                      </m:sub>
                    </m:sSub>
                  </m:oMath>
                </a14:m>
                <a:r>
                  <a:rPr lang="es-ES" dirty="0" smtClean="0">
                    <a:solidFill>
                      <a:srgbClr val="FFFF00"/>
                    </a:solidFill>
                  </a:rPr>
                  <a:t>    </a:t>
                </a:r>
                <a:r>
                  <a:rPr lang="es-ES" sz="1600" dirty="0" smtClean="0"/>
                  <a:t>Rendimiento </a:t>
                </a:r>
                <a:r>
                  <a:rPr lang="es-ES" sz="1600" dirty="0"/>
                  <a:t>teórico</a:t>
                </a:r>
                <a:endParaRPr lang="es-MX" sz="1600" dirty="0"/>
              </a:p>
              <a:p>
                <a:endParaRPr lang="es-MX" dirty="0"/>
              </a:p>
              <a:p>
                <a:pPr/>
                <a14:m>
                  <m:oMathPara xmlns:m="http://schemas.openxmlformats.org/officeDocument/2006/math">
                    <m:oMathParaPr>
                      <m:jc m:val="centerGroup"/>
                    </m:oMathParaPr>
                    <m:oMath xmlns:m="http://schemas.openxmlformats.org/officeDocument/2006/math">
                      <m:f>
                        <m:fPr>
                          <m:ctrlPr>
                            <a:rPr lang="es-MX" i="1">
                              <a:latin typeface="Cambria Math"/>
                            </a:rPr>
                          </m:ctrlPr>
                        </m:fPr>
                        <m:num>
                          <m:sSub>
                            <m:sSubPr>
                              <m:ctrlPr>
                                <a:rPr lang="es-MX" i="1">
                                  <a:latin typeface="Cambria Math"/>
                                </a:rPr>
                              </m:ctrlPr>
                            </m:sSubPr>
                            <m:e>
                              <m:r>
                                <a:rPr lang="es-ES" i="1">
                                  <a:latin typeface="Cambria Math"/>
                                </a:rPr>
                                <m:t>63.54</m:t>
                              </m:r>
                              <m:r>
                                <a:rPr lang="es-ES" i="1">
                                  <a:latin typeface="Cambria Math"/>
                                </a:rPr>
                                <m:t>𝑔</m:t>
                              </m:r>
                              <m:r>
                                <a:rPr lang="es-ES" i="1">
                                  <a:latin typeface="Cambria Math"/>
                                </a:rPr>
                                <m:t>/</m:t>
                              </m:r>
                              <m:r>
                                <a:rPr lang="es-ES" i="1">
                                  <a:latin typeface="Cambria Math"/>
                                </a:rPr>
                                <m:t>𝑚𝑜𝑙</m:t>
                              </m:r>
                            </m:e>
                            <m:sub>
                              <m:r>
                                <a:rPr lang="es-ES" i="1">
                                  <a:latin typeface="Cambria Math"/>
                                </a:rPr>
                                <m:t>𝐶𝑢</m:t>
                              </m:r>
                            </m:sub>
                          </m:sSub>
                        </m:num>
                        <m:den>
                          <m:sSub>
                            <m:sSubPr>
                              <m:ctrlPr>
                                <a:rPr lang="es-MX" i="1">
                                  <a:latin typeface="Cambria Math"/>
                                </a:rPr>
                              </m:ctrlPr>
                            </m:sSubPr>
                            <m:e>
                              <m:r>
                                <a:rPr lang="es-ES" i="1">
                                  <a:latin typeface="Cambria Math"/>
                                </a:rPr>
                                <m:t>1000 </m:t>
                              </m:r>
                              <m:r>
                                <a:rPr lang="es-ES" i="1">
                                  <a:latin typeface="Cambria Math"/>
                                </a:rPr>
                                <m:t>𝑔</m:t>
                              </m:r>
                            </m:e>
                            <m:sub>
                              <m:r>
                                <a:rPr lang="es-ES" i="1">
                                  <a:latin typeface="Cambria Math"/>
                                </a:rPr>
                                <m:t>𝐶𝑢</m:t>
                              </m:r>
                            </m:sub>
                          </m:sSub>
                        </m:den>
                      </m:f>
                      <m:r>
                        <a:rPr lang="es-ES" i="1">
                          <a:latin typeface="Cambria Math"/>
                        </a:rPr>
                        <m:t> −</m:t>
                      </m:r>
                      <m:f>
                        <m:fPr>
                          <m:ctrlPr>
                            <a:rPr lang="es-MX" i="1">
                              <a:latin typeface="Cambria Math"/>
                            </a:rPr>
                          </m:ctrlPr>
                        </m:fPr>
                        <m:num>
                          <m:sSub>
                            <m:sSubPr>
                              <m:ctrlPr>
                                <a:rPr lang="es-MX" i="1">
                                  <a:latin typeface="Cambria Math"/>
                                </a:rPr>
                              </m:ctrlPr>
                            </m:sSubPr>
                            <m:e>
                              <m:r>
                                <a:rPr lang="es-ES" i="1">
                                  <a:latin typeface="Cambria Math"/>
                                </a:rPr>
                                <m:t>197.88</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num>
                        <m:den>
                          <m:r>
                            <a:rPr lang="es-ES" i="1">
                              <a:latin typeface="Cambria Math"/>
                            </a:rPr>
                            <m:t>𝑥</m:t>
                          </m:r>
                        </m:den>
                      </m:f>
                    </m:oMath>
                  </m:oMathPara>
                </a14:m>
                <a:endParaRPr lang="es-MX" dirty="0"/>
              </a:p>
              <a:p>
                <a14:m>
                  <m:oMath xmlns:m="http://schemas.openxmlformats.org/officeDocument/2006/math">
                    <m:r>
                      <a:rPr lang="es-ES" i="1">
                        <a:latin typeface="Cambria Math"/>
                      </a:rPr>
                      <m:t>𝑥</m:t>
                    </m:r>
                    <m:r>
                      <a:rPr lang="es-ES" i="1">
                        <a:latin typeface="Cambria Math"/>
                      </a:rPr>
                      <m:t>=</m:t>
                    </m:r>
                    <m:f>
                      <m:fPr>
                        <m:ctrlPr>
                          <a:rPr lang="es-MX" i="1">
                            <a:latin typeface="Cambria Math"/>
                          </a:rPr>
                        </m:ctrlPr>
                      </m:fPr>
                      <m:num>
                        <m:r>
                          <a:rPr lang="es-ES" i="1">
                            <a:latin typeface="Cambria Math"/>
                          </a:rPr>
                          <m:t>(1000</m:t>
                        </m:r>
                        <m:sSub>
                          <m:sSubPr>
                            <m:ctrlPr>
                              <a:rPr lang="es-MX" i="1">
                                <a:latin typeface="Cambria Math"/>
                              </a:rPr>
                            </m:ctrlPr>
                          </m:sSubPr>
                          <m:e>
                            <m:r>
                              <a:rPr lang="es-ES" i="1">
                                <a:latin typeface="Cambria Math"/>
                              </a:rPr>
                              <m:t>𝑔</m:t>
                            </m:r>
                          </m:e>
                          <m:sub>
                            <m:r>
                              <a:rPr lang="es-ES" i="1">
                                <a:latin typeface="Cambria Math"/>
                              </a:rPr>
                              <m:t>𝐶𝑢</m:t>
                            </m:r>
                          </m:sub>
                        </m:sSub>
                        <m:r>
                          <a:rPr lang="es-ES" i="1">
                            <a:latin typeface="Cambria Math"/>
                          </a:rPr>
                          <m:t>)(</m:t>
                        </m:r>
                        <m:sSub>
                          <m:sSubPr>
                            <m:ctrlPr>
                              <a:rPr lang="es-MX" i="1">
                                <a:latin typeface="Cambria Math"/>
                              </a:rPr>
                            </m:ctrlPr>
                          </m:sSubPr>
                          <m:e>
                            <m:r>
                              <a:rPr lang="es-ES" i="1">
                                <a:latin typeface="Cambria Math"/>
                              </a:rPr>
                              <m:t>197.88</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num>
                      <m:den>
                        <m:r>
                          <a:rPr lang="es-ES" i="1">
                            <a:latin typeface="Cambria Math"/>
                          </a:rPr>
                          <m:t>63.54</m:t>
                        </m:r>
                        <m:sSub>
                          <m:sSubPr>
                            <m:ctrlPr>
                              <a:rPr lang="es-MX" i="1">
                                <a:latin typeface="Cambria Math"/>
                              </a:rPr>
                            </m:ctrlPr>
                          </m:sSubPr>
                          <m:e>
                            <m:r>
                              <a:rPr lang="es-ES" i="1">
                                <a:latin typeface="Cambria Math"/>
                              </a:rPr>
                              <m:t>𝑔</m:t>
                            </m:r>
                            <m:r>
                              <a:rPr lang="es-ES" i="1">
                                <a:latin typeface="Cambria Math"/>
                              </a:rPr>
                              <m:t>/</m:t>
                            </m:r>
                            <m:r>
                              <a:rPr lang="es-ES" i="1">
                                <a:latin typeface="Cambria Math"/>
                              </a:rPr>
                              <m:t>𝑚𝑜𝑙</m:t>
                            </m:r>
                          </m:e>
                          <m:sub>
                            <m:r>
                              <a:rPr lang="es-ES" i="1">
                                <a:latin typeface="Cambria Math"/>
                              </a:rPr>
                              <m:t>𝐶𝑢</m:t>
                            </m:r>
                          </m:sub>
                        </m:sSub>
                      </m:den>
                    </m:f>
                    <m:r>
                      <a:rPr lang="es-ES" i="1">
                        <a:latin typeface="Cambria Math"/>
                      </a:rPr>
                      <m:t>=</m:t>
                    </m:r>
                    <m:r>
                      <a:rPr lang="es-ES" i="1" smtClean="0">
                        <a:solidFill>
                          <a:srgbClr val="FFFF00"/>
                        </a:solidFill>
                        <a:latin typeface="Cambria Math"/>
                      </a:rPr>
                      <m:t>3144.25 </m:t>
                    </m:r>
                    <m:sSub>
                      <m:sSubPr>
                        <m:ctrlPr>
                          <a:rPr lang="es-MX" i="1">
                            <a:solidFill>
                              <a:srgbClr val="FFFF00"/>
                            </a:solidFill>
                            <a:latin typeface="Cambria Math"/>
                          </a:rPr>
                        </m:ctrlPr>
                      </m:sSubPr>
                      <m:e>
                        <m:r>
                          <a:rPr lang="es-ES" i="1">
                            <a:solidFill>
                              <a:srgbClr val="FFFF00"/>
                            </a:solidFill>
                            <a:latin typeface="Cambria Math"/>
                          </a:rPr>
                          <m:t>𝑔</m:t>
                        </m:r>
                        <m:r>
                          <a:rPr lang="es-ES" i="1">
                            <a:solidFill>
                              <a:srgbClr val="FFFF00"/>
                            </a:solidFill>
                            <a:latin typeface="Cambria Math"/>
                          </a:rPr>
                          <m:t>/</m:t>
                        </m:r>
                        <m:r>
                          <a:rPr lang="es-ES" i="1">
                            <a:solidFill>
                              <a:srgbClr val="FFFF00"/>
                            </a:solidFill>
                            <a:latin typeface="Cambria Math"/>
                          </a:rPr>
                          <m:t>𝑚𝑜𝑙</m:t>
                        </m:r>
                      </m:e>
                      <m:sub>
                        <m:sSub>
                          <m:sSubPr>
                            <m:ctrlPr>
                              <a:rPr lang="es-MX" i="1">
                                <a:solidFill>
                                  <a:srgbClr val="FFFF00"/>
                                </a:solidFill>
                                <a:latin typeface="Cambria Math"/>
                              </a:rPr>
                            </m:ctrlPr>
                          </m:sSubPr>
                          <m:e>
                            <m:r>
                              <a:rPr lang="es-ES" i="1">
                                <a:solidFill>
                                  <a:srgbClr val="FFFF00"/>
                                </a:solidFill>
                                <a:latin typeface="Cambria Math"/>
                              </a:rPr>
                              <m:t>𝐶𝑢𝐶𝑙</m:t>
                            </m:r>
                          </m:e>
                          <m:sub>
                            <m:r>
                              <a:rPr lang="es-ES" i="1">
                                <a:solidFill>
                                  <a:srgbClr val="FFFF00"/>
                                </a:solidFill>
                                <a:latin typeface="Cambria Math"/>
                              </a:rPr>
                              <m:t>2</m:t>
                            </m:r>
                          </m:sub>
                        </m:sSub>
                      </m:sub>
                    </m:sSub>
                  </m:oMath>
                </a14:m>
                <a:r>
                  <a:rPr lang="es-ES" dirty="0" smtClean="0"/>
                  <a:t>    </a:t>
                </a:r>
                <a:r>
                  <a:rPr lang="es-ES" sz="1600" dirty="0" smtClean="0"/>
                  <a:t>Rendimiento </a:t>
                </a:r>
                <a:r>
                  <a:rPr lang="es-ES" sz="1600" dirty="0"/>
                  <a:t>real</a:t>
                </a:r>
                <a:endParaRPr lang="es-MX" sz="1600" dirty="0"/>
              </a:p>
              <a:p>
                <a:endParaRPr lang="es-MX" dirty="0"/>
              </a:p>
              <a:p>
                <a:pPr/>
                <a14:m>
                  <m:oMathPara xmlns:m="http://schemas.openxmlformats.org/officeDocument/2006/math">
                    <m:oMathParaPr>
                      <m:jc m:val="centerGroup"/>
                    </m:oMathParaPr>
                    <m:oMath xmlns:m="http://schemas.openxmlformats.org/officeDocument/2006/math">
                      <m:r>
                        <a:rPr lang="es-ES" i="1">
                          <a:latin typeface="Cambria Math"/>
                        </a:rPr>
                        <m:t>𝑅𝑒𝑛𝑑𝑖𝑚𝑖𝑒𝑛𝑡𝑜</m:t>
                      </m:r>
                      <m:r>
                        <a:rPr lang="es-ES" i="1">
                          <a:latin typeface="Cambria Math"/>
                        </a:rPr>
                        <m:t> (%)=</m:t>
                      </m:r>
                      <m:f>
                        <m:fPr>
                          <m:ctrlPr>
                            <a:rPr lang="es-MX" i="1">
                              <a:latin typeface="Cambria Math"/>
                            </a:rPr>
                          </m:ctrlPr>
                        </m:fPr>
                        <m:num>
                          <m:r>
                            <a:rPr lang="es-ES" i="1">
                              <a:latin typeface="Cambria Math"/>
                            </a:rPr>
                            <m:t>𝑅</m:t>
                          </m:r>
                          <m:r>
                            <a:rPr lang="es-ES" i="1">
                              <a:latin typeface="Cambria Math"/>
                            </a:rPr>
                            <m:t>. </m:t>
                          </m:r>
                          <m:r>
                            <a:rPr lang="es-ES" i="1">
                              <a:latin typeface="Cambria Math"/>
                            </a:rPr>
                            <m:t>𝑟𝑒𝑎𝑙</m:t>
                          </m:r>
                        </m:num>
                        <m:den>
                          <m:r>
                            <a:rPr lang="es-ES" i="1">
                              <a:latin typeface="Cambria Math"/>
                            </a:rPr>
                            <m:t>𝑅</m:t>
                          </m:r>
                          <m:r>
                            <a:rPr lang="es-ES" i="1">
                              <a:latin typeface="Cambria Math"/>
                            </a:rPr>
                            <m:t>. </m:t>
                          </m:r>
                          <m:r>
                            <a:rPr lang="es-ES" i="1">
                              <a:latin typeface="Cambria Math"/>
                            </a:rPr>
                            <m:t>𝑡𝑒</m:t>
                          </m:r>
                          <m:r>
                            <a:rPr lang="es-ES" i="1">
                              <a:latin typeface="Cambria Math"/>
                            </a:rPr>
                            <m:t>ó</m:t>
                          </m:r>
                          <m:r>
                            <a:rPr lang="es-ES" i="1">
                              <a:latin typeface="Cambria Math"/>
                            </a:rPr>
                            <m:t>𝑟𝑖𝑐𝑜</m:t>
                          </m:r>
                        </m:den>
                      </m:f>
                      <m:r>
                        <a:rPr lang="es-ES" i="1">
                          <a:latin typeface="Cambria Math"/>
                        </a:rPr>
                        <m:t>𝑥</m:t>
                      </m:r>
                      <m:r>
                        <a:rPr lang="es-ES" i="1">
                          <a:latin typeface="Cambria Math"/>
                        </a:rPr>
                        <m:t>100%=</m:t>
                      </m:r>
                      <m:f>
                        <m:fPr>
                          <m:ctrlPr>
                            <a:rPr lang="es-MX" i="1">
                              <a:latin typeface="Cambria Math"/>
                            </a:rPr>
                          </m:ctrlPr>
                        </m:fPr>
                        <m:num>
                          <m:r>
                            <a:rPr lang="es-ES" i="1">
                              <a:latin typeface="Cambria Math"/>
                            </a:rPr>
                            <m:t>3144.225</m:t>
                          </m:r>
                          <m:sSub>
                            <m:sSubPr>
                              <m:ctrlPr>
                                <a:rPr lang="es-MX" i="1">
                                  <a:latin typeface="Cambria Math"/>
                                </a:rPr>
                              </m:ctrlPr>
                            </m:sSubPr>
                            <m:e>
                              <m:r>
                                <a:rPr lang="es-ES" i="1">
                                  <a:latin typeface="Cambria Math"/>
                                </a:rPr>
                                <m:t> </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num>
                        <m:den>
                          <m:r>
                            <a:rPr lang="es-ES" i="1">
                              <a:latin typeface="Cambria Math"/>
                            </a:rPr>
                            <m:t>197.88</m:t>
                          </m:r>
                          <m:sSub>
                            <m:sSubPr>
                              <m:ctrlPr>
                                <a:rPr lang="es-MX" i="1">
                                  <a:latin typeface="Cambria Math"/>
                                </a:rPr>
                              </m:ctrlPr>
                            </m:sSubPr>
                            <m:e>
                              <m:r>
                                <a:rPr lang="es-ES" i="1">
                                  <a:latin typeface="Cambria Math"/>
                                </a:rPr>
                                <m:t>𝑔</m:t>
                              </m:r>
                              <m:r>
                                <a:rPr lang="es-ES" i="1">
                                  <a:latin typeface="Cambria Math"/>
                                </a:rPr>
                                <m:t>/</m:t>
                              </m:r>
                              <m:r>
                                <a:rPr lang="es-ES" i="1">
                                  <a:latin typeface="Cambria Math"/>
                                </a:rPr>
                                <m:t>𝑚𝑜𝑙</m:t>
                              </m:r>
                            </m:e>
                            <m:sub>
                              <m:r>
                                <a:rPr lang="es-ES" i="1">
                                  <a:latin typeface="Cambria Math"/>
                                </a:rPr>
                                <m:t>𝐶𝑢</m:t>
                              </m:r>
                              <m:sSub>
                                <m:sSubPr>
                                  <m:ctrlPr>
                                    <a:rPr lang="es-MX" i="1">
                                      <a:latin typeface="Cambria Math"/>
                                    </a:rPr>
                                  </m:ctrlPr>
                                </m:sSubPr>
                                <m:e>
                                  <m:r>
                                    <a:rPr lang="es-ES" i="1">
                                      <a:latin typeface="Cambria Math"/>
                                    </a:rPr>
                                    <m:t>𝐶𝑙</m:t>
                                  </m:r>
                                </m:e>
                                <m:sub>
                                  <m:r>
                                    <a:rPr lang="es-ES" i="1">
                                      <a:latin typeface="Cambria Math"/>
                                    </a:rPr>
                                    <m:t>2</m:t>
                                  </m:r>
                                </m:sub>
                              </m:sSub>
                            </m:sub>
                          </m:sSub>
                        </m:den>
                      </m:f>
                      <m:r>
                        <a:rPr lang="es-ES" i="1">
                          <a:latin typeface="Cambria Math"/>
                        </a:rPr>
                        <m:t>𝑥</m:t>
                      </m:r>
                      <m:r>
                        <a:rPr lang="es-ES" i="1">
                          <a:latin typeface="Cambria Math"/>
                        </a:rPr>
                        <m:t>100%=1573.81%</m:t>
                      </m:r>
                    </m:oMath>
                  </m:oMathPara>
                </a14:m>
                <a:endParaRPr lang="es-MX" dirty="0"/>
              </a:p>
              <a:p>
                <a:endParaRPr lang="es-MX" dirty="0"/>
              </a:p>
            </p:txBody>
          </p:sp>
        </mc:Choice>
        <mc:Fallback xmlns="">
          <p:sp>
            <p:nvSpPr>
              <p:cNvPr id="10" name="9 CuadroTexto"/>
              <p:cNvSpPr txBox="1">
                <a:spLocks noRot="1" noChangeAspect="1" noMove="1" noResize="1" noEditPoints="1" noAdjustHandles="1" noChangeArrowheads="1" noChangeShapeType="1" noTextEdit="1"/>
              </p:cNvSpPr>
              <p:nvPr/>
            </p:nvSpPr>
            <p:spPr>
              <a:xfrm>
                <a:off x="0" y="692696"/>
                <a:ext cx="9144000" cy="5083315"/>
              </a:xfrm>
              <a:prstGeom prst="rect">
                <a:avLst/>
              </a:prstGeom>
              <a:blipFill rotWithShape="1">
                <a:blip r:embed="rId2"/>
                <a:stretch>
                  <a:fillRect l="-533" t="-600" r="-533"/>
                </a:stretch>
              </a:blipFill>
            </p:spPr>
            <p:txBody>
              <a:bodyPr/>
              <a:lstStyle/>
              <a:p>
                <a:r>
                  <a:rPr lang="es-MX">
                    <a:noFill/>
                  </a:rPr>
                  <a:t> </a:t>
                </a:r>
              </a:p>
            </p:txBody>
          </p:sp>
        </mc:Fallback>
      </mc:AlternateContent>
      <p:cxnSp>
        <p:nvCxnSpPr>
          <p:cNvPr id="12" name="11 Conector recto de flecha"/>
          <p:cNvCxnSpPr/>
          <p:nvPr/>
        </p:nvCxnSpPr>
        <p:spPr>
          <a:xfrm flipH="1">
            <a:off x="5552875" y="2780928"/>
            <a:ext cx="360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13 Conector recto de flecha"/>
          <p:cNvCxnSpPr/>
          <p:nvPr/>
        </p:nvCxnSpPr>
        <p:spPr>
          <a:xfrm flipH="1">
            <a:off x="4860032" y="4221088"/>
            <a:ext cx="360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2340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scontent.fmid1-2.fna.fbcdn.net/v/t1.15752-9/91112028_676675913083881_2620583242071277568_n.png?_nc_cat=102&amp;_nc_sid=b96e70&amp;_nc_ohc=QybdDPOD14gAX8Lf6wU&amp;_nc_ht=scontent.fmid1-2.fna&amp;oh=73c38e97375c8469ecbba9bcc9af2dfe&amp;oe=5EA81113"/>
          <p:cNvPicPr>
            <a:picLocks noChangeAspect="1" noChangeArrowheads="1"/>
          </p:cNvPicPr>
          <p:nvPr/>
        </p:nvPicPr>
        <p:blipFill rotWithShape="1">
          <a:blip r:embed="rId2">
            <a:extLst>
              <a:ext uri="{28A0092B-C50C-407E-A947-70E740481C1C}">
                <a14:useLocalDpi xmlns:a14="http://schemas.microsoft.com/office/drawing/2010/main" val="0"/>
              </a:ext>
            </a:extLst>
          </a:blip>
          <a:srcRect t="1" b="50677"/>
          <a:stretch/>
        </p:blipFill>
        <p:spPr bwMode="auto">
          <a:xfrm>
            <a:off x="179512" y="150029"/>
            <a:ext cx="8856984" cy="651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92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scontent.fmid1-2.fna.fbcdn.net/v/t1.15752-9/91112028_676675913083881_2620583242071277568_n.png?_nc_cat=102&amp;_nc_sid=b96e70&amp;_nc_ohc=QybdDPOD14gAX8Lf6wU&amp;_nc_ht=scontent.fmid1-2.fna&amp;oh=73c38e97375c8469ecbba9bcc9af2dfe&amp;oe=5EA81113"/>
          <p:cNvPicPr>
            <a:picLocks noChangeAspect="1" noChangeArrowheads="1"/>
          </p:cNvPicPr>
          <p:nvPr/>
        </p:nvPicPr>
        <p:blipFill rotWithShape="1">
          <a:blip r:embed="rId2">
            <a:extLst>
              <a:ext uri="{28A0092B-C50C-407E-A947-70E740481C1C}">
                <a14:useLocalDpi xmlns:a14="http://schemas.microsoft.com/office/drawing/2010/main" val="0"/>
              </a:ext>
            </a:extLst>
          </a:blip>
          <a:srcRect t="50000" b="4683"/>
          <a:stretch/>
        </p:blipFill>
        <p:spPr bwMode="auto">
          <a:xfrm>
            <a:off x="155574" y="182562"/>
            <a:ext cx="8808914" cy="6486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793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8" y="476672"/>
            <a:ext cx="8424935" cy="5688632"/>
          </a:xfrm>
        </p:spPr>
        <p:txBody>
          <a:bodyPr/>
          <a:lstStyle/>
          <a:p>
            <a:pPr marL="0" indent="0">
              <a:buNone/>
            </a:pPr>
            <a:r>
              <a:rPr lang="es-MX" sz="2000" b="1" dirty="0" smtClean="0">
                <a:latin typeface="Elephant" panose="02020904090505020303" pitchFamily="18" charset="0"/>
              </a:rPr>
              <a:t>COMPETENCIAS:</a:t>
            </a:r>
          </a:p>
          <a:p>
            <a:pPr marL="0" indent="0">
              <a:buNone/>
            </a:pPr>
            <a:endParaRPr lang="es-MX" b="1" dirty="0" smtClean="0"/>
          </a:p>
          <a:p>
            <a:r>
              <a:rPr lang="es-MX" dirty="0"/>
              <a:t>El estudiante llevará a cabo un proceso </a:t>
            </a:r>
            <a:r>
              <a:rPr lang="es-MX" dirty="0" err="1"/>
              <a:t>estequiométrico</a:t>
            </a:r>
            <a:r>
              <a:rPr lang="es-MX" dirty="0"/>
              <a:t> y realizará los cálculos </a:t>
            </a:r>
            <a:r>
              <a:rPr lang="es-MX" dirty="0" smtClean="0"/>
              <a:t>correspondientes.</a:t>
            </a:r>
          </a:p>
          <a:p>
            <a:r>
              <a:rPr lang="es-MX" dirty="0" smtClean="0"/>
              <a:t>Aplicará </a:t>
            </a:r>
            <a:r>
              <a:rPr lang="es-MX" dirty="0"/>
              <a:t>la Ley de la conservación de la materia en un proceso de transformación del elemento cobre en sus diversos </a:t>
            </a:r>
            <a:r>
              <a:rPr lang="es-MX" dirty="0" smtClean="0"/>
              <a:t>compuestos.</a:t>
            </a:r>
          </a:p>
          <a:p>
            <a:r>
              <a:rPr lang="es-MX" dirty="0" smtClean="0"/>
              <a:t>El </a:t>
            </a:r>
            <a:r>
              <a:rPr lang="es-MX" dirty="0"/>
              <a:t>estudiante desarrollará la experiencia en el manejo de procedimientos fundamentales de laboratorio como son: decantación, filtración y purificación de un precipitado</a:t>
            </a:r>
            <a:r>
              <a:rPr lang="es-MX" dirty="0" smtClean="0"/>
              <a:t>.</a:t>
            </a:r>
          </a:p>
          <a:p>
            <a:pPr marL="0" indent="0">
              <a:buNone/>
            </a:pPr>
            <a:endParaRPr lang="es-MX" dirty="0"/>
          </a:p>
        </p:txBody>
      </p:sp>
    </p:spTree>
    <p:extLst>
      <p:ext uri="{BB962C8B-B14F-4D97-AF65-F5344CB8AC3E}">
        <p14:creationId xmlns:p14="http://schemas.microsoft.com/office/powerpoint/2010/main" val="333359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548681"/>
            <a:ext cx="8280920" cy="6217087"/>
          </a:xfrm>
          <a:prstGeom prst="rect">
            <a:avLst/>
          </a:prstGeom>
        </p:spPr>
        <p:txBody>
          <a:bodyPr wrap="square">
            <a:spAutoFit/>
          </a:bodyPr>
          <a:lstStyle/>
          <a:p>
            <a:r>
              <a:rPr lang="es-MX" sz="2000" b="1" dirty="0" smtClean="0">
                <a:latin typeface="Elephant" panose="02020904090505020303" pitchFamily="18" charset="0"/>
              </a:rPr>
              <a:t>FUNDAMENTO:</a:t>
            </a:r>
          </a:p>
          <a:p>
            <a:endParaRPr lang="es-MX" b="1" dirty="0" smtClean="0"/>
          </a:p>
          <a:p>
            <a:pPr marL="285750" indent="-285750">
              <a:buFont typeface="Courier New" panose="02070309020205020404" pitchFamily="49" charset="0"/>
              <a:buChar char="o"/>
            </a:pPr>
            <a:r>
              <a:rPr lang="es-MX" dirty="0" smtClean="0"/>
              <a:t>La ley </a:t>
            </a:r>
            <a:r>
              <a:rPr lang="es-MX" dirty="0"/>
              <a:t>de conservación de la </a:t>
            </a:r>
            <a:r>
              <a:rPr lang="es-MX" dirty="0" smtClean="0"/>
              <a:t>masa o ley </a:t>
            </a:r>
            <a:r>
              <a:rPr lang="es-MX" dirty="0"/>
              <a:t>de conservación de la </a:t>
            </a:r>
            <a:r>
              <a:rPr lang="es-MX" dirty="0" smtClean="0"/>
              <a:t>materia o ley </a:t>
            </a:r>
            <a:r>
              <a:rPr lang="es-MX" dirty="0"/>
              <a:t>de </a:t>
            </a:r>
            <a:r>
              <a:rPr lang="es-MX" dirty="0" err="1"/>
              <a:t>Lomonósov</a:t>
            </a:r>
            <a:r>
              <a:rPr lang="es-MX" dirty="0"/>
              <a:t>-­‐</a:t>
            </a:r>
            <a:r>
              <a:rPr lang="es-MX" dirty="0" smtClean="0"/>
              <a:t>Lavoisier es </a:t>
            </a:r>
            <a:r>
              <a:rPr lang="es-MX" dirty="0"/>
              <a:t>una de las leyes fundamentales en todas </a:t>
            </a:r>
            <a:r>
              <a:rPr lang="es-MX" dirty="0" smtClean="0"/>
              <a:t>las ciencias </a:t>
            </a:r>
            <a:r>
              <a:rPr lang="es-MX" dirty="0"/>
              <a:t>naturales. Fue elaborada independientemente </a:t>
            </a:r>
            <a:r>
              <a:rPr lang="es-MX" dirty="0" smtClean="0"/>
              <a:t>por Mijaíl </a:t>
            </a:r>
            <a:r>
              <a:rPr lang="es-MX" dirty="0"/>
              <a:t>Lomonósoven1745y </a:t>
            </a:r>
            <a:r>
              <a:rPr lang="es-MX" dirty="0" smtClean="0"/>
              <a:t>por </a:t>
            </a:r>
            <a:r>
              <a:rPr lang="es-MX" dirty="0" err="1" smtClean="0"/>
              <a:t>Antoine</a:t>
            </a:r>
            <a:r>
              <a:rPr lang="es-MX" dirty="0" smtClean="0"/>
              <a:t> Lavoisier en </a:t>
            </a:r>
            <a:r>
              <a:rPr lang="es-MX" dirty="0"/>
              <a:t>1785. Se puede enunciar como «En </a:t>
            </a:r>
            <a:r>
              <a:rPr lang="es-MX" dirty="0" smtClean="0"/>
              <a:t>una reacción química ordinaria </a:t>
            </a:r>
            <a:r>
              <a:rPr lang="es-MX" dirty="0"/>
              <a:t>la masa permanece constante, es decir, la masa consumida de los reactivos es igual a la masa obtenida de los productos</a:t>
            </a:r>
            <a:r>
              <a:rPr lang="es-MX" dirty="0" smtClean="0"/>
              <a:t>». Una </a:t>
            </a:r>
            <a:r>
              <a:rPr lang="es-MX" dirty="0"/>
              <a:t>salvedad que hay que tener en cuenta es la existencia de </a:t>
            </a:r>
            <a:r>
              <a:rPr lang="es-MX" dirty="0" smtClean="0"/>
              <a:t>las reacciones </a:t>
            </a:r>
            <a:r>
              <a:rPr lang="es-MX" dirty="0"/>
              <a:t>nucleares, en las que la masa sí se modifica de forma sutil, en estos casos en la suma de masas hay que tener en cuenta </a:t>
            </a:r>
            <a:r>
              <a:rPr lang="es-MX" dirty="0" smtClean="0"/>
              <a:t>la equivalencia </a:t>
            </a:r>
            <a:r>
              <a:rPr lang="es-MX" dirty="0"/>
              <a:t>entre masa y energía</a:t>
            </a:r>
            <a:r>
              <a:rPr lang="es-MX" dirty="0" smtClean="0"/>
              <a:t>. Esta </a:t>
            </a:r>
            <a:r>
              <a:rPr lang="es-MX" dirty="0"/>
              <a:t>ley es fundamental para una adecuada comprensión de la química. Está detrás de la descripción habitual de las reacciones químicas mediante </a:t>
            </a:r>
            <a:r>
              <a:rPr lang="es-MX" dirty="0" smtClean="0"/>
              <a:t>la ecuación </a:t>
            </a:r>
            <a:r>
              <a:rPr lang="es-MX" dirty="0"/>
              <a:t>química, y de </a:t>
            </a:r>
            <a:r>
              <a:rPr lang="es-MX" dirty="0" smtClean="0"/>
              <a:t>los métodos gravimétricos de la química analítica. La Ley de la conservación de la materia señala que la cantidad de materia se mide por su peso; como el peso permanece constante durante cualquier reacción química, la materia también permanece constante. Un cambio ya sea físico o químico no provoca la creación o la destrucción de materia sino únicamente un reordenamiento de las partículas constituyentes.</a:t>
            </a:r>
            <a:endParaRPr lang="es-MX" dirty="0"/>
          </a:p>
        </p:txBody>
      </p:sp>
    </p:spTree>
    <p:extLst>
      <p:ext uri="{BB962C8B-B14F-4D97-AF65-F5344CB8AC3E}">
        <p14:creationId xmlns:p14="http://schemas.microsoft.com/office/powerpoint/2010/main" val="120052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25281" y="800708"/>
            <a:ext cx="8229600" cy="1143000"/>
          </a:xfrm>
        </p:spPr>
        <p:txBody>
          <a:bodyPr>
            <a:noAutofit/>
          </a:bodyPr>
          <a:lstStyle/>
          <a:p>
            <a:r>
              <a:rPr lang="es-MX" sz="2800" b="1" dirty="0" smtClean="0">
                <a:latin typeface="Bodoni MT Black" panose="02070A03080606020203" pitchFamily="18" charset="0"/>
              </a:rPr>
              <a:t>PARTE 1</a:t>
            </a:r>
            <a:r>
              <a:rPr lang="es-MX" sz="2400" b="1" dirty="0"/>
              <a:t/>
            </a:r>
            <a:br>
              <a:rPr lang="es-MX" sz="2400" b="1" dirty="0"/>
            </a:br>
            <a:r>
              <a:rPr lang="es-MX" sz="2400" b="1" dirty="0" smtClean="0"/>
              <a:t>I. Preparación </a:t>
            </a:r>
            <a:r>
              <a:rPr lang="es-MX" sz="2400" b="1" dirty="0"/>
              <a:t>de Nitrato de cobre por oxidación del Cu metálico con ácido nítrico.</a:t>
            </a:r>
          </a:p>
        </p:txBody>
      </p:sp>
      <p:sp>
        <p:nvSpPr>
          <p:cNvPr id="5" name="4 Rectángulo redondeado"/>
          <p:cNvSpPr/>
          <p:nvPr/>
        </p:nvSpPr>
        <p:spPr>
          <a:xfrm>
            <a:off x="395536" y="2636912"/>
            <a:ext cx="1882552" cy="344239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dirty="0" smtClean="0"/>
              <a:t>Pesar aprox. 0.1 gr  de cobre metálico . Y enrollar formando un ovillo y colocar en matraz </a:t>
            </a:r>
            <a:r>
              <a:rPr lang="es-MX" dirty="0" err="1" smtClean="0"/>
              <a:t>Elenmeyer</a:t>
            </a:r>
            <a:r>
              <a:rPr lang="es-MX" dirty="0" smtClean="0"/>
              <a:t> de 125ml</a:t>
            </a:r>
            <a:endParaRPr lang="es-MX" dirty="0"/>
          </a:p>
        </p:txBody>
      </p:sp>
      <p:sp>
        <p:nvSpPr>
          <p:cNvPr id="6" name="5 Rectángulo redondeado"/>
          <p:cNvSpPr/>
          <p:nvPr/>
        </p:nvSpPr>
        <p:spPr>
          <a:xfrm>
            <a:off x="2782144" y="2636912"/>
            <a:ext cx="1512168" cy="344239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dirty="0" smtClean="0"/>
              <a:t>En la campana de extracción agregar ácido nítrico agitando hasta la disolución del cobre metálico</a:t>
            </a:r>
            <a:endParaRPr lang="es-MX" dirty="0"/>
          </a:p>
        </p:txBody>
      </p:sp>
      <p:sp>
        <p:nvSpPr>
          <p:cNvPr id="7" name="6 Rectángulo redondeado"/>
          <p:cNvSpPr/>
          <p:nvPr/>
        </p:nvSpPr>
        <p:spPr>
          <a:xfrm>
            <a:off x="6670576" y="2636913"/>
            <a:ext cx="1728192" cy="3442393"/>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MX" dirty="0"/>
              <a:t>Se agrega al matraz con mucho cuidado 20 </a:t>
            </a:r>
            <a:r>
              <a:rPr lang="es-MX" dirty="0" err="1"/>
              <a:t>mL</a:t>
            </a:r>
            <a:r>
              <a:rPr lang="es-MX" dirty="0"/>
              <a:t> de agua destilada y se agita suavemente</a:t>
            </a:r>
          </a:p>
        </p:txBody>
      </p:sp>
      <p:sp>
        <p:nvSpPr>
          <p:cNvPr id="8" name="7 Rectángulo redondeado"/>
          <p:cNvSpPr/>
          <p:nvPr/>
        </p:nvSpPr>
        <p:spPr>
          <a:xfrm>
            <a:off x="4785849" y="2636913"/>
            <a:ext cx="1644441" cy="344239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dirty="0"/>
              <a:t>La solución resultante contiene el nitrato de cobre, los humos generados son de gases nitrosos. </a:t>
            </a:r>
          </a:p>
        </p:txBody>
      </p:sp>
      <p:sp>
        <p:nvSpPr>
          <p:cNvPr id="9" name="1 Título"/>
          <p:cNvSpPr txBox="1">
            <a:spLocks/>
          </p:cNvSpPr>
          <p:nvPr/>
        </p:nvSpPr>
        <p:spPr>
          <a:xfrm>
            <a:off x="539552" y="260648"/>
            <a:ext cx="8352928" cy="108012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MX" sz="2800" b="1" dirty="0">
              <a:solidFill>
                <a:schemeClr val="bg2">
                  <a:lumMod val="40000"/>
                  <a:lumOff val="60000"/>
                </a:schemeClr>
              </a:solidFill>
              <a:latin typeface="Elephant" panose="02020904090505020303" pitchFamily="18" charset="0"/>
            </a:endParaRPr>
          </a:p>
        </p:txBody>
      </p:sp>
      <p:cxnSp>
        <p:nvCxnSpPr>
          <p:cNvPr id="3" name="2 Conector recto de flecha"/>
          <p:cNvCxnSpPr>
            <a:stCxn id="5" idx="3"/>
            <a:endCxn id="6" idx="1"/>
          </p:cNvCxnSpPr>
          <p:nvPr/>
        </p:nvCxnSpPr>
        <p:spPr>
          <a:xfrm>
            <a:off x="2278088" y="4358109"/>
            <a:ext cx="50405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19 Conector recto de flecha"/>
          <p:cNvCxnSpPr>
            <a:stCxn id="6" idx="3"/>
            <a:endCxn id="8" idx="1"/>
          </p:cNvCxnSpPr>
          <p:nvPr/>
        </p:nvCxnSpPr>
        <p:spPr>
          <a:xfrm>
            <a:off x="4294312" y="4358110"/>
            <a:ext cx="491537"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21 Conector recto de flecha"/>
          <p:cNvCxnSpPr>
            <a:stCxn id="8" idx="3"/>
            <a:endCxn id="7" idx="1"/>
          </p:cNvCxnSpPr>
          <p:nvPr/>
        </p:nvCxnSpPr>
        <p:spPr>
          <a:xfrm flipV="1">
            <a:off x="6430290" y="4358110"/>
            <a:ext cx="240286"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702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b="1" dirty="0" smtClean="0"/>
              <a:t>II. Preparación </a:t>
            </a:r>
            <a:r>
              <a:rPr lang="es-MX" sz="2400" b="1" dirty="0"/>
              <a:t>de Hidróxido de cobre a partir del nitrato de cobre</a:t>
            </a:r>
            <a:r>
              <a:rPr lang="es-MX" sz="2400" b="1" dirty="0" smtClean="0"/>
              <a:t>.</a:t>
            </a:r>
            <a:br>
              <a:rPr lang="es-MX" sz="2400" b="1" dirty="0" smtClean="0"/>
            </a:br>
            <a:r>
              <a:rPr lang="es-MX" sz="2400" b="1" dirty="0" smtClean="0"/>
              <a:t>III. Preparación de Sulfato de cobre a partir del hidróxido de cobre.</a:t>
            </a:r>
            <a:endParaRPr lang="es-MX" sz="2400" b="1" dirty="0"/>
          </a:p>
        </p:txBody>
      </p:sp>
      <p:sp>
        <p:nvSpPr>
          <p:cNvPr id="3" name="2 Rectángulo redondeado"/>
          <p:cNvSpPr/>
          <p:nvPr/>
        </p:nvSpPr>
        <p:spPr>
          <a:xfrm>
            <a:off x="899592" y="2204864"/>
            <a:ext cx="1656184" cy="381642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smtClean="0"/>
              <a:t>A la solución de nitrato de cobre agregar </a:t>
            </a:r>
            <a:r>
              <a:rPr lang="es-MX" dirty="0" err="1" smtClean="0"/>
              <a:t>NaOH</a:t>
            </a:r>
            <a:r>
              <a:rPr lang="es-MX" dirty="0" smtClean="0"/>
              <a:t> 8M gota a gota.</a:t>
            </a:r>
          </a:p>
          <a:p>
            <a:pPr algn="ctr"/>
            <a:r>
              <a:rPr lang="es-MX" dirty="0" smtClean="0"/>
              <a:t>Se obtendrá un precipitado azul de Cu(OH)2</a:t>
            </a:r>
            <a:endParaRPr lang="es-MX" dirty="0"/>
          </a:p>
        </p:txBody>
      </p:sp>
      <p:sp>
        <p:nvSpPr>
          <p:cNvPr id="4" name="3 Rectángulo redondeado"/>
          <p:cNvSpPr/>
          <p:nvPr/>
        </p:nvSpPr>
        <p:spPr>
          <a:xfrm>
            <a:off x="3203848" y="2204864"/>
            <a:ext cx="1944216" cy="381642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t>La adición de </a:t>
            </a:r>
            <a:r>
              <a:rPr lang="es-MX" dirty="0" err="1" smtClean="0"/>
              <a:t>NaOH</a:t>
            </a:r>
            <a:r>
              <a:rPr lang="es-MX" dirty="0" smtClean="0"/>
              <a:t> debe </a:t>
            </a:r>
            <a:r>
              <a:rPr lang="es-MX" dirty="0"/>
              <a:t>continuar hasta que la solución sea </a:t>
            </a:r>
            <a:r>
              <a:rPr lang="es-MX" dirty="0" smtClean="0"/>
              <a:t>alcalina, eso </a:t>
            </a:r>
            <a:r>
              <a:rPr lang="es-MX" dirty="0"/>
              <a:t>asegura que la precipitación del </a:t>
            </a:r>
            <a:r>
              <a:rPr lang="es-MX" dirty="0" smtClean="0"/>
              <a:t>Cu(OH)2 sea </a:t>
            </a:r>
            <a:r>
              <a:rPr lang="es-MX" dirty="0"/>
              <a:t>completa</a:t>
            </a:r>
          </a:p>
        </p:txBody>
      </p:sp>
      <p:sp>
        <p:nvSpPr>
          <p:cNvPr id="5" name="4 Rectángulo redondeado"/>
          <p:cNvSpPr/>
          <p:nvPr/>
        </p:nvSpPr>
        <p:spPr>
          <a:xfrm>
            <a:off x="5868144" y="2204864"/>
            <a:ext cx="2232248" cy="3816424"/>
          </a:xfrm>
          <a:prstGeom prst="roundRect">
            <a:avLst/>
          </a:prstGeom>
          <a:solidFill>
            <a:schemeClr val="tx1">
              <a:lumMod val="5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s-MX" dirty="0"/>
              <a:t>Al matraz que contiene el precipitado de </a:t>
            </a:r>
            <a:r>
              <a:rPr lang="es-MX" dirty="0" smtClean="0"/>
              <a:t>Cu(OH)2, </a:t>
            </a:r>
            <a:r>
              <a:rPr lang="es-MX" dirty="0"/>
              <a:t>se le agrega lentamente y con agitación constante, </a:t>
            </a:r>
            <a:r>
              <a:rPr lang="es-MX" dirty="0" smtClean="0"/>
              <a:t>H2SO4 6 </a:t>
            </a:r>
            <a:r>
              <a:rPr lang="es-MX" dirty="0"/>
              <a:t>M, poco a poco, hasta que todo el precipitado se </a:t>
            </a:r>
            <a:r>
              <a:rPr lang="es-MX" dirty="0" smtClean="0"/>
              <a:t>disuelva 	 </a:t>
            </a:r>
            <a:endParaRPr lang="es-MX" dirty="0"/>
          </a:p>
        </p:txBody>
      </p:sp>
      <p:cxnSp>
        <p:nvCxnSpPr>
          <p:cNvPr id="7" name="6 Conector recto de flecha"/>
          <p:cNvCxnSpPr>
            <a:stCxn id="3" idx="3"/>
            <a:endCxn id="4" idx="1"/>
          </p:cNvCxnSpPr>
          <p:nvPr/>
        </p:nvCxnSpPr>
        <p:spPr>
          <a:xfrm>
            <a:off x="2555776" y="4113076"/>
            <a:ext cx="64807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8 Conector recto de flecha"/>
          <p:cNvCxnSpPr>
            <a:stCxn id="4" idx="3"/>
            <a:endCxn id="5" idx="1"/>
          </p:cNvCxnSpPr>
          <p:nvPr/>
        </p:nvCxnSpPr>
        <p:spPr>
          <a:xfrm>
            <a:off x="5148064" y="4113076"/>
            <a:ext cx="72008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23181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b="1" dirty="0" smtClean="0"/>
              <a:t>IV. Preparación </a:t>
            </a:r>
            <a:r>
              <a:rPr lang="es-MX" sz="2400" b="1" dirty="0"/>
              <a:t>de fosfato de cobre a partir del sulfato de cobre.</a:t>
            </a:r>
          </a:p>
        </p:txBody>
      </p:sp>
      <p:sp>
        <p:nvSpPr>
          <p:cNvPr id="3" name="2 Rectángulo redondeado"/>
          <p:cNvSpPr/>
          <p:nvPr/>
        </p:nvSpPr>
        <p:spPr>
          <a:xfrm>
            <a:off x="611560" y="1772816"/>
            <a:ext cx="2304256" cy="42484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a:t>A la solución que contiene el </a:t>
            </a:r>
            <a:r>
              <a:rPr lang="es-MX" dirty="0" smtClean="0"/>
              <a:t>hidróxido de cobre </a:t>
            </a:r>
            <a:r>
              <a:rPr lang="es-MX" dirty="0"/>
              <a:t>disuelto, se le agrega 10 </a:t>
            </a:r>
            <a:r>
              <a:rPr lang="es-MX" dirty="0" err="1"/>
              <a:t>mL</a:t>
            </a:r>
            <a:r>
              <a:rPr lang="es-MX" dirty="0"/>
              <a:t> de </a:t>
            </a:r>
            <a:r>
              <a:rPr lang="es-MX" dirty="0" err="1" smtClean="0"/>
              <a:t>Na₃PO</a:t>
            </a:r>
            <a:r>
              <a:rPr lang="es-MX" dirty="0" smtClean="0"/>
              <a:t>₄ 1 </a:t>
            </a:r>
            <a:r>
              <a:rPr lang="es-MX" dirty="0"/>
              <a:t>M, agitando vigorosamente el matraz pero con cuidado. Se debe formar un precipitado azul de </a:t>
            </a:r>
            <a:r>
              <a:rPr lang="es-MX" dirty="0" smtClean="0"/>
              <a:t>CuSO4.</a:t>
            </a:r>
            <a:endParaRPr lang="es-MX" dirty="0"/>
          </a:p>
        </p:txBody>
      </p:sp>
      <p:sp>
        <p:nvSpPr>
          <p:cNvPr id="4" name="3 Rectángulo redondeado"/>
          <p:cNvSpPr/>
          <p:nvPr/>
        </p:nvSpPr>
        <p:spPr>
          <a:xfrm>
            <a:off x="3491880" y="1772816"/>
            <a:ext cx="2592288" cy="42484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a:t>Se prueba la solución con papel tornasol. Si es ácida se agrega más </a:t>
            </a:r>
            <a:r>
              <a:rPr lang="es-MX" dirty="0" err="1" smtClean="0"/>
              <a:t>NaOH</a:t>
            </a:r>
            <a:r>
              <a:rPr lang="es-MX" dirty="0" smtClean="0"/>
              <a:t> 8 </a:t>
            </a:r>
            <a:r>
              <a:rPr lang="es-MX" dirty="0"/>
              <a:t>M gota a gota con agitación constante hasta que esté francamente alcalina (papel tornasol rosa pasa a azul).</a:t>
            </a:r>
          </a:p>
        </p:txBody>
      </p:sp>
      <p:sp>
        <p:nvSpPr>
          <p:cNvPr id="5" name="4 Rectángulo redondeado"/>
          <p:cNvSpPr/>
          <p:nvPr/>
        </p:nvSpPr>
        <p:spPr>
          <a:xfrm>
            <a:off x="6804248" y="2312876"/>
            <a:ext cx="1872208" cy="316835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s-MX" dirty="0"/>
              <a:t>Se adiciona 20 </a:t>
            </a:r>
            <a:r>
              <a:rPr lang="es-MX" dirty="0" err="1"/>
              <a:t>mL</a:t>
            </a:r>
            <a:r>
              <a:rPr lang="es-MX" dirty="0"/>
              <a:t> de agua destilada, se tapa el matraz con un tapón de látex y se guarda para la siguiente sesión.</a:t>
            </a:r>
          </a:p>
        </p:txBody>
      </p:sp>
      <p:cxnSp>
        <p:nvCxnSpPr>
          <p:cNvPr id="7" name="6 Conector recto de flecha"/>
          <p:cNvCxnSpPr>
            <a:stCxn id="3" idx="3"/>
            <a:endCxn id="4" idx="1"/>
          </p:cNvCxnSpPr>
          <p:nvPr/>
        </p:nvCxnSpPr>
        <p:spPr>
          <a:xfrm>
            <a:off x="2915816" y="3897052"/>
            <a:ext cx="57606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8 Conector recto de flecha"/>
          <p:cNvCxnSpPr>
            <a:stCxn id="4" idx="3"/>
            <a:endCxn id="5" idx="1"/>
          </p:cNvCxnSpPr>
          <p:nvPr/>
        </p:nvCxnSpPr>
        <p:spPr>
          <a:xfrm>
            <a:off x="6084168" y="3897052"/>
            <a:ext cx="72008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00313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10" y="188641"/>
            <a:ext cx="7125113" cy="924475"/>
          </a:xfrm>
        </p:spPr>
        <p:txBody>
          <a:bodyPr>
            <a:normAutofit fontScale="90000"/>
          </a:bodyPr>
          <a:lstStyle/>
          <a:p>
            <a:r>
              <a:rPr lang="es-MX" sz="3100" b="1" dirty="0" smtClean="0">
                <a:latin typeface="Bodoni MT Black" panose="02070A03080606020203" pitchFamily="18" charset="0"/>
              </a:rPr>
              <a:t>Segunda Parte</a:t>
            </a:r>
            <a:br>
              <a:rPr lang="es-MX" sz="3100" b="1" dirty="0" smtClean="0">
                <a:latin typeface="Bodoni MT Black" panose="02070A03080606020203" pitchFamily="18" charset="0"/>
              </a:rPr>
            </a:br>
            <a:r>
              <a:rPr lang="es-MX" sz="2700" b="1" dirty="0" smtClean="0"/>
              <a:t>V. Preparación </a:t>
            </a:r>
            <a:r>
              <a:rPr lang="es-MX" sz="2700" b="1" dirty="0"/>
              <a:t>de cloruro de cobre a partir del fosfato de cobre.</a:t>
            </a:r>
          </a:p>
        </p:txBody>
      </p:sp>
      <p:sp>
        <p:nvSpPr>
          <p:cNvPr id="3" name="2 Rectángulo redondeado"/>
          <p:cNvSpPr/>
          <p:nvPr/>
        </p:nvSpPr>
        <p:spPr>
          <a:xfrm>
            <a:off x="755576" y="1916832"/>
            <a:ext cx="2016224" cy="424847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Se filtra el precipitado de fosfato de cobre obtenido en el paso IV. Se desecha el líquido </a:t>
            </a:r>
            <a:r>
              <a:rPr lang="es-MX" dirty="0" smtClean="0"/>
              <a:t>filtrado</a:t>
            </a:r>
          </a:p>
          <a:p>
            <a:pPr algn="ctr"/>
            <a:r>
              <a:rPr lang="es-MX" sz="1400" dirty="0" smtClean="0"/>
              <a:t>El </a:t>
            </a:r>
            <a:r>
              <a:rPr lang="es-MX" sz="1400" dirty="0"/>
              <a:t>líquido filtrado se coloca en un frasco rotulado como: “Desechos de Sulfato de sodio alcalinizado con </a:t>
            </a:r>
            <a:r>
              <a:rPr lang="es-MX" sz="1400" dirty="0" err="1"/>
              <a:t>NaOH</a:t>
            </a:r>
            <a:r>
              <a:rPr lang="es-MX" dirty="0"/>
              <a:t>”</a:t>
            </a:r>
          </a:p>
        </p:txBody>
      </p:sp>
      <p:sp>
        <p:nvSpPr>
          <p:cNvPr id="4" name="3 Rectángulo redondeado"/>
          <p:cNvSpPr/>
          <p:nvPr/>
        </p:nvSpPr>
        <p:spPr>
          <a:xfrm>
            <a:off x="3275856" y="1556792"/>
            <a:ext cx="2880320" cy="49685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Se coloca un matraz E</a:t>
            </a:r>
            <a:r>
              <a:rPr lang="es-MX" dirty="0" smtClean="0"/>
              <a:t>rlenmeyer </a:t>
            </a:r>
            <a:r>
              <a:rPr lang="es-MX" dirty="0"/>
              <a:t>de 125mL limpio debajo del embudo con el papel filtro que contiene el sólido, y se le agrega poco a poco aproximadamente 15 </a:t>
            </a:r>
            <a:r>
              <a:rPr lang="es-MX" dirty="0" err="1"/>
              <a:t>mL</a:t>
            </a:r>
            <a:r>
              <a:rPr lang="es-MX" dirty="0"/>
              <a:t> de </a:t>
            </a:r>
            <a:r>
              <a:rPr lang="es-MX" dirty="0" err="1"/>
              <a:t>HCl</a:t>
            </a:r>
            <a:r>
              <a:rPr lang="es-MX" dirty="0"/>
              <a:t> 6 M para formar el </a:t>
            </a:r>
            <a:r>
              <a:rPr lang="es-MX" dirty="0" smtClean="0"/>
              <a:t>cloruro de cobre soluble de </a:t>
            </a:r>
            <a:r>
              <a:rPr lang="es-MX" dirty="0"/>
              <a:t>color verdoso, el cual debe pasara través del filtro. Es necesario que el papel quede blanco. </a:t>
            </a:r>
          </a:p>
        </p:txBody>
      </p:sp>
      <p:sp>
        <p:nvSpPr>
          <p:cNvPr id="5" name="4 Rectángulo redondeado"/>
          <p:cNvSpPr/>
          <p:nvPr/>
        </p:nvSpPr>
        <p:spPr>
          <a:xfrm>
            <a:off x="6660232" y="1808820"/>
            <a:ext cx="2448272" cy="4464496"/>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MX" dirty="0"/>
              <a:t>Se enjuaga el papel filtro con agua destilada utilizando la </a:t>
            </a:r>
            <a:r>
              <a:rPr lang="es-MX" dirty="0" err="1"/>
              <a:t>piseta</a:t>
            </a:r>
            <a:r>
              <a:rPr lang="es-MX" dirty="0"/>
              <a:t>. </a:t>
            </a:r>
            <a:r>
              <a:rPr lang="es-MX" sz="1400" dirty="0"/>
              <a:t>(Si es necesario, se abre el papel para asegurarse que no quede fosfato de cobre entre los pliegues sin reaccionar, en caso de verse ligeramente azul se agregan unas cuantas gotas de </a:t>
            </a:r>
            <a:r>
              <a:rPr lang="es-MX" sz="1400" dirty="0" err="1"/>
              <a:t>HCl</a:t>
            </a:r>
            <a:r>
              <a:rPr lang="es-MX" sz="1400" dirty="0"/>
              <a:t> y luego se enjuaga con una pequeña cantidad de agua destilada). </a:t>
            </a:r>
          </a:p>
        </p:txBody>
      </p:sp>
      <p:cxnSp>
        <p:nvCxnSpPr>
          <p:cNvPr id="9" name="8 Conector recto de flecha"/>
          <p:cNvCxnSpPr>
            <a:stCxn id="3" idx="3"/>
            <a:endCxn id="4" idx="1"/>
          </p:cNvCxnSpPr>
          <p:nvPr/>
        </p:nvCxnSpPr>
        <p:spPr>
          <a:xfrm>
            <a:off x="2771800" y="4041068"/>
            <a:ext cx="50405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10 Conector recto de flecha"/>
          <p:cNvCxnSpPr>
            <a:stCxn id="4" idx="3"/>
            <a:endCxn id="5" idx="1"/>
          </p:cNvCxnSpPr>
          <p:nvPr/>
        </p:nvCxnSpPr>
        <p:spPr>
          <a:xfrm>
            <a:off x="6156176" y="4041068"/>
            <a:ext cx="50405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89379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81453" y="188641"/>
            <a:ext cx="7125113" cy="924475"/>
          </a:xfrm>
        </p:spPr>
        <p:txBody>
          <a:bodyPr>
            <a:noAutofit/>
          </a:bodyPr>
          <a:lstStyle/>
          <a:p>
            <a:r>
              <a:rPr lang="es-MX" sz="2400" b="1" dirty="0" smtClean="0"/>
              <a:t>VI. Recuperación </a:t>
            </a:r>
            <a:r>
              <a:rPr lang="es-MX" sz="2400" b="1" dirty="0"/>
              <a:t>del cobre metálico a partir del cloruro de cobre</a:t>
            </a:r>
          </a:p>
        </p:txBody>
      </p:sp>
      <p:sp>
        <p:nvSpPr>
          <p:cNvPr id="3" name="2 Rectángulo redondeado"/>
          <p:cNvSpPr/>
          <p:nvPr/>
        </p:nvSpPr>
        <p:spPr>
          <a:xfrm>
            <a:off x="179512" y="1268759"/>
            <a:ext cx="2243068" cy="27382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a:t>A la solución del cloruro de </a:t>
            </a:r>
            <a:r>
              <a:rPr lang="es-MX" sz="1400" dirty="0" smtClean="0"/>
              <a:t>cobre, agregar </a:t>
            </a:r>
            <a:r>
              <a:rPr lang="es-MX" sz="1400" dirty="0"/>
              <a:t>un pedazo </a:t>
            </a:r>
            <a:r>
              <a:rPr lang="es-MX" sz="1400" dirty="0" smtClean="0"/>
              <a:t>de </a:t>
            </a:r>
            <a:r>
              <a:rPr lang="es-MX" sz="1400" dirty="0"/>
              <a:t>cinta de magnesio lijada </a:t>
            </a:r>
            <a:r>
              <a:rPr lang="es-MX" sz="1400" dirty="0" smtClean="0"/>
              <a:t>y </a:t>
            </a:r>
            <a:r>
              <a:rPr lang="es-MX" sz="1400" dirty="0"/>
              <a:t>dejarlo sumergido agitando </a:t>
            </a:r>
            <a:r>
              <a:rPr lang="es-MX" sz="1400" dirty="0" smtClean="0"/>
              <a:t>hasta </a:t>
            </a:r>
            <a:r>
              <a:rPr lang="es-MX" sz="1400" dirty="0"/>
              <a:t>que el color </a:t>
            </a:r>
            <a:r>
              <a:rPr lang="es-MX" sz="1400" dirty="0" smtClean="0"/>
              <a:t>verdoso de </a:t>
            </a:r>
            <a:r>
              <a:rPr lang="es-MX" sz="1400" dirty="0"/>
              <a:t>la solución desaparezca y se observe la aparición de un precipitado rojizo. </a:t>
            </a:r>
          </a:p>
        </p:txBody>
      </p:sp>
      <p:sp>
        <p:nvSpPr>
          <p:cNvPr id="4" name="3 Rectángulo redondeado"/>
          <p:cNvSpPr/>
          <p:nvPr/>
        </p:nvSpPr>
        <p:spPr>
          <a:xfrm>
            <a:off x="2627785" y="1283981"/>
            <a:ext cx="2188809" cy="270785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a:t>Si se desaparece el color </a:t>
            </a:r>
            <a:r>
              <a:rPr lang="es-MX" sz="1400" dirty="0" smtClean="0"/>
              <a:t>verdoso y </a:t>
            </a:r>
            <a:r>
              <a:rPr lang="es-MX" sz="1400" dirty="0"/>
              <a:t>no se ha disuelto el magnesio en su totalidad, se debe </a:t>
            </a:r>
            <a:r>
              <a:rPr lang="es-MX" sz="1400" dirty="0" smtClean="0"/>
              <a:t>extraer del </a:t>
            </a:r>
            <a:r>
              <a:rPr lang="es-MX" sz="1400" dirty="0"/>
              <a:t>matraz para evitar que siga reaccionando con el ácido clorhídrico y se forme cloruro de magnesio adicional.</a:t>
            </a:r>
          </a:p>
        </p:txBody>
      </p:sp>
      <p:sp>
        <p:nvSpPr>
          <p:cNvPr id="5" name="4 Rectángulo redondeado"/>
          <p:cNvSpPr/>
          <p:nvPr/>
        </p:nvSpPr>
        <p:spPr>
          <a:xfrm>
            <a:off x="5004049" y="1268759"/>
            <a:ext cx="2338327" cy="27382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a:t>Si se consume todo el magnesio y el color verdoso de la solución persiste, se puede agregar otro u otros trocitos de cinta de magnesio del mismo tamaño del primero, hasta lograr la decoloración, retirando el sobrante de este metal</a:t>
            </a:r>
          </a:p>
        </p:txBody>
      </p:sp>
      <p:sp>
        <p:nvSpPr>
          <p:cNvPr id="6" name="5 Rectángulo redondeado"/>
          <p:cNvSpPr/>
          <p:nvPr/>
        </p:nvSpPr>
        <p:spPr>
          <a:xfrm>
            <a:off x="7487816" y="1268759"/>
            <a:ext cx="1656184" cy="27382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a:t>Cuando el color verdoso ha desaparecido dejando un depósito de cobre de color rojizo, se agita y se filtra la </a:t>
            </a:r>
            <a:r>
              <a:rPr lang="es-MX" sz="1400" dirty="0" smtClean="0"/>
              <a:t>solución.</a:t>
            </a:r>
            <a:endParaRPr lang="es-MX" sz="1400" dirty="0"/>
          </a:p>
        </p:txBody>
      </p:sp>
      <p:sp>
        <p:nvSpPr>
          <p:cNvPr id="7" name="6 Rectángulo redondeado"/>
          <p:cNvSpPr/>
          <p:nvPr/>
        </p:nvSpPr>
        <p:spPr>
          <a:xfrm>
            <a:off x="158877" y="4295757"/>
            <a:ext cx="1800200" cy="23042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smtClean="0"/>
              <a:t>Después, se </a:t>
            </a:r>
            <a:r>
              <a:rPr lang="es-MX" sz="1400" dirty="0"/>
              <a:t>lava con agua destilada el matraz </a:t>
            </a:r>
            <a:r>
              <a:rPr lang="es-MX" sz="1400" dirty="0" smtClean="0"/>
              <a:t>Erlenmeyer </a:t>
            </a:r>
            <a:r>
              <a:rPr lang="es-MX" sz="1400" dirty="0"/>
              <a:t>y se vacía al embudo de filtración para que todo el cobre pase al papel filtro. </a:t>
            </a:r>
          </a:p>
        </p:txBody>
      </p:sp>
      <p:sp>
        <p:nvSpPr>
          <p:cNvPr id="8" name="7 Rectángulo redondeado"/>
          <p:cNvSpPr/>
          <p:nvPr/>
        </p:nvSpPr>
        <p:spPr>
          <a:xfrm>
            <a:off x="2201145" y="4221089"/>
            <a:ext cx="2802902" cy="24535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a:t>Se lava 3 o 4 veces el papel filtro con pequeñas porciones de agua destilada para evitar que el cobre obtenido quede </a:t>
            </a:r>
            <a:r>
              <a:rPr lang="es-MX" sz="1400" dirty="0" smtClean="0"/>
              <a:t>acidificado.</a:t>
            </a:r>
          </a:p>
          <a:p>
            <a:pPr algn="ctr"/>
            <a:r>
              <a:rPr lang="es-MX" sz="1400" dirty="0" smtClean="0"/>
              <a:t>Se </a:t>
            </a:r>
            <a:r>
              <a:rPr lang="es-MX" sz="1400" dirty="0"/>
              <a:t>retira cuidadosamente el papel filtro del embudo sin romperlo, </a:t>
            </a:r>
            <a:r>
              <a:rPr lang="es-MX" sz="1400" dirty="0" smtClean="0"/>
              <a:t>se abre </a:t>
            </a:r>
            <a:r>
              <a:rPr lang="es-MX" sz="1400" dirty="0"/>
              <a:t>y se coloca en un vidrio de reloj grande.</a:t>
            </a:r>
          </a:p>
        </p:txBody>
      </p:sp>
      <p:sp>
        <p:nvSpPr>
          <p:cNvPr id="9" name="8 Rectángulo redondeado"/>
          <p:cNvSpPr/>
          <p:nvPr/>
        </p:nvSpPr>
        <p:spPr>
          <a:xfrm>
            <a:off x="5230300" y="4221090"/>
            <a:ext cx="2112074" cy="24535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a:t>Se coloca el vidrio </a:t>
            </a:r>
            <a:r>
              <a:rPr lang="es-MX" sz="1400" dirty="0" smtClean="0"/>
              <a:t> en </a:t>
            </a:r>
            <a:r>
              <a:rPr lang="es-MX" sz="1400" dirty="0"/>
              <a:t>una estufa de secado a 110 °C durante una hora aproximadamente para que se </a:t>
            </a:r>
            <a:r>
              <a:rPr lang="es-MX" sz="1400" dirty="0" smtClean="0"/>
              <a:t>seque. </a:t>
            </a:r>
          </a:p>
          <a:p>
            <a:pPr algn="ctr"/>
            <a:r>
              <a:rPr lang="es-MX" sz="1400" dirty="0" smtClean="0"/>
              <a:t>Una </a:t>
            </a:r>
            <a:r>
              <a:rPr lang="es-MX" sz="1400" dirty="0"/>
              <a:t>vez seco, se pesa el papel </a:t>
            </a:r>
            <a:r>
              <a:rPr lang="es-MX" sz="1400" dirty="0" smtClean="0"/>
              <a:t>filtro, y </a:t>
            </a:r>
            <a:r>
              <a:rPr lang="es-MX" sz="1400" dirty="0"/>
              <a:t>se calcula el peso del cobre </a:t>
            </a:r>
            <a:r>
              <a:rPr lang="es-MX" sz="1400" dirty="0" smtClean="0"/>
              <a:t>recuperado.</a:t>
            </a:r>
            <a:endParaRPr lang="es-MX" sz="1400" dirty="0"/>
          </a:p>
        </p:txBody>
      </p:sp>
      <p:sp>
        <p:nvSpPr>
          <p:cNvPr id="10" name="9 Rectángulo redondeado"/>
          <p:cNvSpPr/>
          <p:nvPr/>
        </p:nvSpPr>
        <p:spPr>
          <a:xfrm>
            <a:off x="7580906" y="4221089"/>
            <a:ext cx="1470007" cy="2453595"/>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s-MX" sz="1400" dirty="0"/>
              <a:t>Se calcula el porcentaje de rendimiento, tomando el peso inicial del cobre como el 100 %.</a:t>
            </a:r>
          </a:p>
        </p:txBody>
      </p:sp>
      <p:cxnSp>
        <p:nvCxnSpPr>
          <p:cNvPr id="12" name="11 Conector recto de flecha"/>
          <p:cNvCxnSpPr>
            <a:stCxn id="3" idx="3"/>
            <a:endCxn id="4" idx="1"/>
          </p:cNvCxnSpPr>
          <p:nvPr/>
        </p:nvCxnSpPr>
        <p:spPr>
          <a:xfrm>
            <a:off x="2422582" y="2637907"/>
            <a:ext cx="205203"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13 Conector recto de flecha"/>
          <p:cNvCxnSpPr>
            <a:stCxn id="4" idx="3"/>
            <a:endCxn id="5" idx="1"/>
          </p:cNvCxnSpPr>
          <p:nvPr/>
        </p:nvCxnSpPr>
        <p:spPr>
          <a:xfrm>
            <a:off x="4816594" y="2637907"/>
            <a:ext cx="18745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15 Conector recto de flecha"/>
          <p:cNvCxnSpPr>
            <a:stCxn id="5" idx="3"/>
            <a:endCxn id="6" idx="1"/>
          </p:cNvCxnSpPr>
          <p:nvPr/>
        </p:nvCxnSpPr>
        <p:spPr>
          <a:xfrm>
            <a:off x="7342374" y="2637907"/>
            <a:ext cx="14544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17 Conector angular"/>
          <p:cNvCxnSpPr>
            <a:stCxn id="6" idx="2"/>
            <a:endCxn id="7" idx="0"/>
          </p:cNvCxnSpPr>
          <p:nvPr/>
        </p:nvCxnSpPr>
        <p:spPr>
          <a:xfrm rot="5400000">
            <a:off x="4543093" y="522943"/>
            <a:ext cx="288703" cy="7256931"/>
          </a:xfrm>
          <a:prstGeom prst="bentConnector3">
            <a:avLst/>
          </a:prstGeom>
          <a:ln>
            <a:tailEnd type="arrow"/>
          </a:ln>
        </p:spPr>
        <p:style>
          <a:lnRef idx="3">
            <a:schemeClr val="dk1"/>
          </a:lnRef>
          <a:fillRef idx="0">
            <a:schemeClr val="dk1"/>
          </a:fillRef>
          <a:effectRef idx="2">
            <a:schemeClr val="dk1"/>
          </a:effectRef>
          <a:fontRef idx="minor">
            <a:schemeClr val="tx1"/>
          </a:fontRef>
        </p:style>
      </p:cxnSp>
      <p:cxnSp>
        <p:nvCxnSpPr>
          <p:cNvPr id="20" name="19 Conector recto de flecha"/>
          <p:cNvCxnSpPr>
            <a:stCxn id="7" idx="3"/>
            <a:endCxn id="8" idx="1"/>
          </p:cNvCxnSpPr>
          <p:nvPr/>
        </p:nvCxnSpPr>
        <p:spPr>
          <a:xfrm>
            <a:off x="1959077" y="5447886"/>
            <a:ext cx="242068"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21 Conector recto de flecha"/>
          <p:cNvCxnSpPr>
            <a:stCxn id="8" idx="3"/>
            <a:endCxn id="9" idx="1"/>
          </p:cNvCxnSpPr>
          <p:nvPr/>
        </p:nvCxnSpPr>
        <p:spPr>
          <a:xfrm>
            <a:off x="5004049" y="5447888"/>
            <a:ext cx="226253"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23 Conector recto de flecha"/>
          <p:cNvCxnSpPr>
            <a:stCxn id="9" idx="3"/>
            <a:endCxn id="10" idx="1"/>
          </p:cNvCxnSpPr>
          <p:nvPr/>
        </p:nvCxnSpPr>
        <p:spPr>
          <a:xfrm flipV="1">
            <a:off x="7342374" y="5447888"/>
            <a:ext cx="23853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76612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Rectángulo"/>
              <p:cNvSpPr/>
              <p:nvPr/>
            </p:nvSpPr>
            <p:spPr>
              <a:xfrm>
                <a:off x="0" y="620688"/>
                <a:ext cx="9144000" cy="5083315"/>
              </a:xfrm>
              <a:prstGeom prst="rect">
                <a:avLst/>
              </a:prstGeom>
            </p:spPr>
            <p:txBody>
              <a:bodyPr wrap="square">
                <a:spAutoFit/>
              </a:bodyPr>
              <a:lstStyle/>
              <a:p>
                <a:r>
                  <a:rPr lang="es-ES" b="1" dirty="0" smtClean="0">
                    <a:latin typeface="Elephant" panose="02020904090505020303" pitchFamily="18" charset="0"/>
                  </a:rPr>
                  <a:t>CUESTIONARIO DE PRELABORATORIO</a:t>
                </a:r>
              </a:p>
              <a:p>
                <a:endParaRPr lang="es-MX" dirty="0">
                  <a:latin typeface="Elephant" panose="02020904090505020303" pitchFamily="18" charset="0"/>
                </a:endParaRPr>
              </a:p>
              <a:p>
                <a:pPr lvl="0"/>
                <a:r>
                  <a:rPr lang="es-ES" dirty="0" smtClean="0">
                    <a:solidFill>
                      <a:srgbClr val="00B0F0"/>
                    </a:solidFill>
                  </a:rPr>
                  <a:t>1. Calcular </a:t>
                </a:r>
                <a:r>
                  <a:rPr lang="es-ES" dirty="0">
                    <a:solidFill>
                      <a:srgbClr val="00B0F0"/>
                    </a:solidFill>
                  </a:rPr>
                  <a:t>teóricamente la cantidad de cloruro de cobre que se obtendrá a partir de 0.1 g de metal cobre. A partir de ello calcular también, el rendimiento de su proceso hasta obtener nuevamente el cobre metálico</a:t>
                </a:r>
                <a:r>
                  <a:rPr lang="es-ES" dirty="0" smtClean="0">
                    <a:solidFill>
                      <a:srgbClr val="00B0F0"/>
                    </a:solidFill>
                  </a:rPr>
                  <a:t>.</a:t>
                </a:r>
              </a:p>
              <a:p>
                <a:pPr/>
                <a14:m>
                  <m:oMathPara xmlns:m="http://schemas.openxmlformats.org/officeDocument/2006/math">
                    <m:oMathParaPr>
                      <m:jc m:val="centerGroup"/>
                    </m:oMathParaPr>
                    <m:oMath xmlns:m="http://schemas.openxmlformats.org/officeDocument/2006/math">
                      <m:r>
                        <a:rPr lang="es-ES" i="1">
                          <a:latin typeface="Cambria Math"/>
                        </a:rPr>
                        <m:t>𝐶𝑢</m:t>
                      </m:r>
                      <m:sSub>
                        <m:sSubPr>
                          <m:ctrlPr>
                            <a:rPr lang="es-MX" i="1">
                              <a:latin typeface="Cambria Math"/>
                            </a:rPr>
                          </m:ctrlPr>
                        </m:sSubPr>
                        <m:e>
                          <m:r>
                            <a:rPr lang="es-ES" i="1">
                              <a:latin typeface="Cambria Math"/>
                            </a:rPr>
                            <m:t>𝐶𝑙</m:t>
                          </m:r>
                        </m:e>
                        <m:sub>
                          <m:r>
                            <a:rPr lang="es-ES" i="1">
                              <a:latin typeface="Cambria Math"/>
                            </a:rPr>
                            <m:t>2</m:t>
                          </m:r>
                        </m:sub>
                      </m:sSub>
                      <m:r>
                        <a:rPr lang="es-ES" i="1">
                          <a:latin typeface="Cambria Math"/>
                        </a:rPr>
                        <m:t>+</m:t>
                      </m:r>
                      <m:r>
                        <a:rPr lang="es-ES" i="1">
                          <a:latin typeface="Cambria Math"/>
                        </a:rPr>
                        <m:t>𝐶𝑢</m:t>
                      </m:r>
                      <m:r>
                        <a:rPr lang="es-ES" i="1">
                          <a:latin typeface="Cambria Math"/>
                        </a:rPr>
                        <m:t>→2</m:t>
                      </m:r>
                      <m:r>
                        <a:rPr lang="es-ES" i="1">
                          <a:latin typeface="Cambria Math"/>
                        </a:rPr>
                        <m:t>𝐶𝑢𝐶𝑙</m:t>
                      </m:r>
                    </m:oMath>
                  </m:oMathPara>
                </a14:m>
                <a:endParaRPr lang="es-MX" dirty="0"/>
              </a:p>
              <a:p>
                <a14:m>
                  <m:oMath xmlns:m="http://schemas.openxmlformats.org/officeDocument/2006/math">
                    <m:sSub>
                      <m:sSubPr>
                        <m:ctrlPr>
                          <a:rPr lang="es-MX" i="1">
                            <a:latin typeface="Cambria Math"/>
                          </a:rPr>
                        </m:ctrlPr>
                      </m:sSubPr>
                      <m:e>
                        <m:r>
                          <a:rPr lang="es-ES" i="1">
                            <a:latin typeface="Cambria Math"/>
                          </a:rPr>
                          <m:t>134.44</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r>
                      <a:rPr lang="es-ES" i="1">
                        <a:latin typeface="Cambria Math"/>
                      </a:rPr>
                      <m:t>+</m:t>
                    </m:r>
                    <m:sSub>
                      <m:sSubPr>
                        <m:ctrlPr>
                          <a:rPr lang="es-MX" i="1">
                            <a:latin typeface="Cambria Math"/>
                          </a:rPr>
                        </m:ctrlPr>
                      </m:sSubPr>
                      <m:e>
                        <m:r>
                          <a:rPr lang="es-ES" i="1">
                            <a:latin typeface="Cambria Math"/>
                          </a:rPr>
                          <m:t>63.54</m:t>
                        </m:r>
                        <m:r>
                          <a:rPr lang="es-ES" i="1">
                            <a:latin typeface="Cambria Math"/>
                          </a:rPr>
                          <m:t>𝑔</m:t>
                        </m:r>
                        <m:r>
                          <a:rPr lang="es-ES" i="1">
                            <a:latin typeface="Cambria Math"/>
                          </a:rPr>
                          <m:t>/</m:t>
                        </m:r>
                        <m:r>
                          <a:rPr lang="es-ES" i="1">
                            <a:latin typeface="Cambria Math"/>
                          </a:rPr>
                          <m:t>𝑚𝑜𝑙</m:t>
                        </m:r>
                      </m:e>
                      <m:sub>
                        <m:r>
                          <a:rPr lang="es-ES" i="1">
                            <a:latin typeface="Cambria Math"/>
                          </a:rPr>
                          <m:t>𝐶𝑢</m:t>
                        </m:r>
                      </m:sub>
                    </m:sSub>
                    <m:r>
                      <a:rPr lang="es-ES" i="1">
                        <a:latin typeface="Cambria Math"/>
                      </a:rPr>
                      <m:t>→</m:t>
                    </m:r>
                    <m:sSub>
                      <m:sSubPr>
                        <m:ctrlPr>
                          <a:rPr lang="es-MX" i="1" smtClean="0">
                            <a:solidFill>
                              <a:srgbClr val="FFFF00"/>
                            </a:solidFill>
                            <a:latin typeface="Cambria Math"/>
                          </a:rPr>
                        </m:ctrlPr>
                      </m:sSubPr>
                      <m:e>
                        <m:r>
                          <a:rPr lang="es-ES" i="1">
                            <a:solidFill>
                              <a:srgbClr val="FFFF00"/>
                            </a:solidFill>
                            <a:latin typeface="Cambria Math"/>
                          </a:rPr>
                          <m:t>197.88</m:t>
                        </m:r>
                        <m:r>
                          <a:rPr lang="es-ES" i="1">
                            <a:solidFill>
                              <a:srgbClr val="FFFF00"/>
                            </a:solidFill>
                            <a:latin typeface="Cambria Math"/>
                          </a:rPr>
                          <m:t>𝑔</m:t>
                        </m:r>
                        <m:r>
                          <a:rPr lang="es-ES" i="1">
                            <a:solidFill>
                              <a:srgbClr val="FFFF00"/>
                            </a:solidFill>
                            <a:latin typeface="Cambria Math"/>
                          </a:rPr>
                          <m:t>/</m:t>
                        </m:r>
                        <m:r>
                          <a:rPr lang="es-ES" i="1">
                            <a:solidFill>
                              <a:srgbClr val="FFFF00"/>
                            </a:solidFill>
                            <a:latin typeface="Cambria Math"/>
                          </a:rPr>
                          <m:t>𝑚𝑜𝑙</m:t>
                        </m:r>
                      </m:e>
                      <m:sub>
                        <m:sSub>
                          <m:sSubPr>
                            <m:ctrlPr>
                              <a:rPr lang="es-MX" i="1">
                                <a:solidFill>
                                  <a:srgbClr val="FFFF00"/>
                                </a:solidFill>
                                <a:latin typeface="Cambria Math"/>
                              </a:rPr>
                            </m:ctrlPr>
                          </m:sSubPr>
                          <m:e>
                            <m:r>
                              <a:rPr lang="es-ES" i="1">
                                <a:solidFill>
                                  <a:srgbClr val="FFFF00"/>
                                </a:solidFill>
                                <a:latin typeface="Cambria Math"/>
                              </a:rPr>
                              <m:t>𝐶𝑢𝐶𝑙</m:t>
                            </m:r>
                          </m:e>
                          <m:sub>
                            <m:r>
                              <a:rPr lang="es-ES" i="1">
                                <a:solidFill>
                                  <a:srgbClr val="FFFF00"/>
                                </a:solidFill>
                                <a:latin typeface="Cambria Math"/>
                              </a:rPr>
                              <m:t>2</m:t>
                            </m:r>
                          </m:sub>
                        </m:sSub>
                      </m:sub>
                    </m:sSub>
                  </m:oMath>
                </a14:m>
                <a:r>
                  <a:rPr lang="es-ES" dirty="0" smtClean="0"/>
                  <a:t>      </a:t>
                </a:r>
                <a:r>
                  <a:rPr lang="es-ES" sz="1600" dirty="0" smtClean="0"/>
                  <a:t>Rendimiento </a:t>
                </a:r>
                <a:r>
                  <a:rPr lang="es-ES" sz="1600" dirty="0"/>
                  <a:t>teórico</a:t>
                </a:r>
                <a:endParaRPr lang="es-MX" sz="1600" dirty="0"/>
              </a:p>
              <a:p>
                <a:endParaRPr lang="es-MX" dirty="0"/>
              </a:p>
              <a:p>
                <a:pPr/>
                <a14:m>
                  <m:oMathPara xmlns:m="http://schemas.openxmlformats.org/officeDocument/2006/math">
                    <m:oMathParaPr>
                      <m:jc m:val="centerGroup"/>
                    </m:oMathParaPr>
                    <m:oMath xmlns:m="http://schemas.openxmlformats.org/officeDocument/2006/math">
                      <m:f>
                        <m:fPr>
                          <m:ctrlPr>
                            <a:rPr lang="es-MX" i="1">
                              <a:latin typeface="Cambria Math"/>
                            </a:rPr>
                          </m:ctrlPr>
                        </m:fPr>
                        <m:num>
                          <m:sSub>
                            <m:sSubPr>
                              <m:ctrlPr>
                                <a:rPr lang="es-MX" i="1">
                                  <a:latin typeface="Cambria Math"/>
                                </a:rPr>
                              </m:ctrlPr>
                            </m:sSubPr>
                            <m:e>
                              <m:r>
                                <a:rPr lang="es-ES" i="1">
                                  <a:latin typeface="Cambria Math"/>
                                </a:rPr>
                                <m:t>63.54</m:t>
                              </m:r>
                              <m:r>
                                <a:rPr lang="es-ES" i="1">
                                  <a:latin typeface="Cambria Math"/>
                                </a:rPr>
                                <m:t>𝑔</m:t>
                              </m:r>
                              <m:r>
                                <a:rPr lang="es-ES" i="1">
                                  <a:latin typeface="Cambria Math"/>
                                </a:rPr>
                                <m:t>/</m:t>
                              </m:r>
                              <m:r>
                                <a:rPr lang="es-ES" i="1">
                                  <a:latin typeface="Cambria Math"/>
                                </a:rPr>
                                <m:t>𝑚𝑜𝑙</m:t>
                              </m:r>
                            </m:e>
                            <m:sub>
                              <m:r>
                                <a:rPr lang="es-ES" i="1">
                                  <a:latin typeface="Cambria Math"/>
                                </a:rPr>
                                <m:t>𝐶𝑢</m:t>
                              </m:r>
                            </m:sub>
                          </m:sSub>
                        </m:num>
                        <m:den>
                          <m:sSub>
                            <m:sSubPr>
                              <m:ctrlPr>
                                <a:rPr lang="es-MX" i="1">
                                  <a:latin typeface="Cambria Math"/>
                                </a:rPr>
                              </m:ctrlPr>
                            </m:sSubPr>
                            <m:e>
                              <m:r>
                                <a:rPr lang="es-ES" i="1">
                                  <a:latin typeface="Cambria Math"/>
                                </a:rPr>
                                <m:t>0.1 </m:t>
                              </m:r>
                              <m:r>
                                <a:rPr lang="es-ES" i="1">
                                  <a:latin typeface="Cambria Math"/>
                                </a:rPr>
                                <m:t>𝑔</m:t>
                              </m:r>
                            </m:e>
                            <m:sub>
                              <m:r>
                                <a:rPr lang="es-ES" i="1">
                                  <a:latin typeface="Cambria Math"/>
                                </a:rPr>
                                <m:t>𝐶𝑢</m:t>
                              </m:r>
                            </m:sub>
                          </m:sSub>
                        </m:den>
                      </m:f>
                      <m:r>
                        <a:rPr lang="es-ES" i="1">
                          <a:latin typeface="Cambria Math"/>
                        </a:rPr>
                        <m:t> −</m:t>
                      </m:r>
                      <m:f>
                        <m:fPr>
                          <m:ctrlPr>
                            <a:rPr lang="es-MX" i="1">
                              <a:latin typeface="Cambria Math"/>
                            </a:rPr>
                          </m:ctrlPr>
                        </m:fPr>
                        <m:num>
                          <m:sSub>
                            <m:sSubPr>
                              <m:ctrlPr>
                                <a:rPr lang="es-MX" i="1">
                                  <a:latin typeface="Cambria Math"/>
                                </a:rPr>
                              </m:ctrlPr>
                            </m:sSubPr>
                            <m:e>
                              <m:r>
                                <a:rPr lang="es-ES" i="1">
                                  <a:latin typeface="Cambria Math"/>
                                </a:rPr>
                                <m:t>197.88</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num>
                        <m:den>
                          <m:r>
                            <a:rPr lang="es-ES" i="1">
                              <a:latin typeface="Cambria Math"/>
                            </a:rPr>
                            <m:t>𝑥</m:t>
                          </m:r>
                        </m:den>
                      </m:f>
                    </m:oMath>
                  </m:oMathPara>
                </a14:m>
                <a:endParaRPr lang="es-MX" dirty="0" smtClean="0"/>
              </a:p>
              <a:p>
                <a14:m>
                  <m:oMath xmlns:m="http://schemas.openxmlformats.org/officeDocument/2006/math">
                    <m:r>
                      <a:rPr lang="es-ES" i="1">
                        <a:latin typeface="Cambria Math"/>
                      </a:rPr>
                      <m:t>𝑥</m:t>
                    </m:r>
                    <m:r>
                      <a:rPr lang="es-ES" i="1">
                        <a:latin typeface="Cambria Math"/>
                      </a:rPr>
                      <m:t>=</m:t>
                    </m:r>
                    <m:f>
                      <m:fPr>
                        <m:ctrlPr>
                          <a:rPr lang="es-MX" i="1">
                            <a:latin typeface="Cambria Math"/>
                          </a:rPr>
                        </m:ctrlPr>
                      </m:fPr>
                      <m:num>
                        <m:r>
                          <a:rPr lang="es-ES" i="1">
                            <a:latin typeface="Cambria Math"/>
                          </a:rPr>
                          <m:t>(0.1</m:t>
                        </m:r>
                        <m:sSub>
                          <m:sSubPr>
                            <m:ctrlPr>
                              <a:rPr lang="es-MX" i="1">
                                <a:latin typeface="Cambria Math"/>
                              </a:rPr>
                            </m:ctrlPr>
                          </m:sSubPr>
                          <m:e>
                            <m:r>
                              <a:rPr lang="es-ES" i="1">
                                <a:latin typeface="Cambria Math"/>
                              </a:rPr>
                              <m:t>𝑔</m:t>
                            </m:r>
                          </m:e>
                          <m:sub>
                            <m:r>
                              <a:rPr lang="es-ES" i="1">
                                <a:latin typeface="Cambria Math"/>
                              </a:rPr>
                              <m:t>𝐶𝑢</m:t>
                            </m:r>
                          </m:sub>
                        </m:sSub>
                        <m:r>
                          <a:rPr lang="es-ES" i="1">
                            <a:latin typeface="Cambria Math"/>
                          </a:rPr>
                          <m:t>)(</m:t>
                        </m:r>
                        <m:sSub>
                          <m:sSubPr>
                            <m:ctrlPr>
                              <a:rPr lang="es-MX" i="1">
                                <a:latin typeface="Cambria Math"/>
                              </a:rPr>
                            </m:ctrlPr>
                          </m:sSubPr>
                          <m:e>
                            <m:r>
                              <a:rPr lang="es-ES" i="1">
                                <a:latin typeface="Cambria Math"/>
                              </a:rPr>
                              <m:t>197.88</m:t>
                            </m:r>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num>
                      <m:den>
                        <m:r>
                          <a:rPr lang="es-ES" i="1">
                            <a:latin typeface="Cambria Math"/>
                          </a:rPr>
                          <m:t>63.54</m:t>
                        </m:r>
                        <m:sSub>
                          <m:sSubPr>
                            <m:ctrlPr>
                              <a:rPr lang="es-MX" i="1">
                                <a:latin typeface="Cambria Math"/>
                              </a:rPr>
                            </m:ctrlPr>
                          </m:sSubPr>
                          <m:e>
                            <m:r>
                              <a:rPr lang="es-ES" i="1">
                                <a:latin typeface="Cambria Math"/>
                              </a:rPr>
                              <m:t>𝑔</m:t>
                            </m:r>
                            <m:r>
                              <a:rPr lang="es-ES" i="1">
                                <a:latin typeface="Cambria Math"/>
                              </a:rPr>
                              <m:t>/</m:t>
                            </m:r>
                            <m:r>
                              <a:rPr lang="es-ES" i="1">
                                <a:latin typeface="Cambria Math"/>
                              </a:rPr>
                              <m:t>𝑚𝑜𝑙</m:t>
                            </m:r>
                          </m:e>
                          <m:sub>
                            <m:r>
                              <a:rPr lang="es-ES" i="1">
                                <a:latin typeface="Cambria Math"/>
                              </a:rPr>
                              <m:t>𝐶𝑢</m:t>
                            </m:r>
                          </m:sub>
                        </m:sSub>
                      </m:den>
                    </m:f>
                    <m:r>
                      <a:rPr lang="es-ES" i="1">
                        <a:latin typeface="Cambria Math"/>
                      </a:rPr>
                      <m:t>=</m:t>
                    </m:r>
                    <m:r>
                      <a:rPr lang="es-ES" i="1" smtClean="0">
                        <a:solidFill>
                          <a:srgbClr val="FFFF00"/>
                        </a:solidFill>
                        <a:latin typeface="Cambria Math"/>
                      </a:rPr>
                      <m:t>0.31</m:t>
                    </m:r>
                    <m:sSub>
                      <m:sSubPr>
                        <m:ctrlPr>
                          <a:rPr lang="es-MX" i="1">
                            <a:solidFill>
                              <a:srgbClr val="FFFF00"/>
                            </a:solidFill>
                            <a:latin typeface="Cambria Math"/>
                          </a:rPr>
                        </m:ctrlPr>
                      </m:sSubPr>
                      <m:e>
                        <m:r>
                          <a:rPr lang="es-ES" i="1">
                            <a:solidFill>
                              <a:srgbClr val="FFFF00"/>
                            </a:solidFill>
                            <a:latin typeface="Cambria Math"/>
                          </a:rPr>
                          <m:t>𝑔</m:t>
                        </m:r>
                        <m:r>
                          <a:rPr lang="es-ES" i="1">
                            <a:solidFill>
                              <a:srgbClr val="FFFF00"/>
                            </a:solidFill>
                            <a:latin typeface="Cambria Math"/>
                          </a:rPr>
                          <m:t>/</m:t>
                        </m:r>
                        <m:r>
                          <a:rPr lang="es-ES" i="1">
                            <a:solidFill>
                              <a:srgbClr val="FFFF00"/>
                            </a:solidFill>
                            <a:latin typeface="Cambria Math"/>
                          </a:rPr>
                          <m:t>𝑚𝑜𝑙</m:t>
                        </m:r>
                      </m:e>
                      <m:sub>
                        <m:sSub>
                          <m:sSubPr>
                            <m:ctrlPr>
                              <a:rPr lang="es-MX" i="1">
                                <a:solidFill>
                                  <a:srgbClr val="FFFF00"/>
                                </a:solidFill>
                                <a:latin typeface="Cambria Math"/>
                              </a:rPr>
                            </m:ctrlPr>
                          </m:sSubPr>
                          <m:e>
                            <m:r>
                              <a:rPr lang="es-ES" i="1">
                                <a:solidFill>
                                  <a:srgbClr val="FFFF00"/>
                                </a:solidFill>
                                <a:latin typeface="Cambria Math"/>
                              </a:rPr>
                              <m:t>𝐶𝑢𝐶𝑙</m:t>
                            </m:r>
                          </m:e>
                          <m:sub>
                            <m:r>
                              <a:rPr lang="es-ES" i="1">
                                <a:solidFill>
                                  <a:srgbClr val="FFFF00"/>
                                </a:solidFill>
                                <a:latin typeface="Cambria Math"/>
                              </a:rPr>
                              <m:t>2</m:t>
                            </m:r>
                          </m:sub>
                        </m:sSub>
                      </m:sub>
                    </m:sSub>
                  </m:oMath>
                </a14:m>
                <a:r>
                  <a:rPr lang="es-ES" dirty="0" smtClean="0">
                    <a:solidFill>
                      <a:srgbClr val="FFFF00"/>
                    </a:solidFill>
                  </a:rPr>
                  <a:t>       </a:t>
                </a:r>
                <a:r>
                  <a:rPr lang="es-ES" sz="1600" dirty="0" smtClean="0"/>
                  <a:t>Rendimiento </a:t>
                </a:r>
                <a:r>
                  <a:rPr lang="es-ES" sz="1600" dirty="0"/>
                  <a:t>real</a:t>
                </a:r>
                <a:endParaRPr lang="es-MX" sz="1600" dirty="0"/>
              </a:p>
              <a:p>
                <a:pPr/>
                <a14:m>
                  <m:oMathPara xmlns:m="http://schemas.openxmlformats.org/officeDocument/2006/math">
                    <m:oMathParaPr>
                      <m:jc m:val="centerGroup"/>
                    </m:oMathParaPr>
                    <m:oMath xmlns:m="http://schemas.openxmlformats.org/officeDocument/2006/math">
                      <m:r>
                        <a:rPr lang="es-ES" i="1">
                          <a:latin typeface="Cambria Math"/>
                        </a:rPr>
                        <m:t>𝑃𝑜𝑟𝑐𝑒𝑛𝑡𝑎𝑗𝑒</m:t>
                      </m:r>
                      <m:r>
                        <a:rPr lang="es-ES" i="1">
                          <a:latin typeface="Cambria Math"/>
                        </a:rPr>
                        <m:t> </m:t>
                      </m:r>
                      <m:r>
                        <a:rPr lang="es-ES" i="1">
                          <a:latin typeface="Cambria Math"/>
                        </a:rPr>
                        <m:t>𝑑𝑒</m:t>
                      </m:r>
                      <m:r>
                        <a:rPr lang="es-ES" i="1">
                          <a:latin typeface="Cambria Math"/>
                        </a:rPr>
                        <m:t> </m:t>
                      </m:r>
                      <m:r>
                        <a:rPr lang="es-ES" i="1">
                          <a:latin typeface="Cambria Math"/>
                        </a:rPr>
                        <m:t>𝑟𝑒𝑛𝑑𝑖𝑚𝑖𝑒𝑛𝑡𝑜</m:t>
                      </m:r>
                      <m:r>
                        <a:rPr lang="es-ES" i="1">
                          <a:latin typeface="Cambria Math"/>
                        </a:rPr>
                        <m:t>=</m:t>
                      </m:r>
                      <m:f>
                        <m:fPr>
                          <m:ctrlPr>
                            <a:rPr lang="es-MX" i="1">
                              <a:latin typeface="Cambria Math"/>
                            </a:rPr>
                          </m:ctrlPr>
                        </m:fPr>
                        <m:num>
                          <m:r>
                            <a:rPr lang="es-ES" i="1">
                              <a:latin typeface="Cambria Math"/>
                            </a:rPr>
                            <m:t>𝑅</m:t>
                          </m:r>
                          <m:r>
                            <a:rPr lang="es-ES" i="1">
                              <a:latin typeface="Cambria Math"/>
                            </a:rPr>
                            <m:t>. </m:t>
                          </m:r>
                          <m:r>
                            <a:rPr lang="es-ES" i="1">
                              <a:latin typeface="Cambria Math"/>
                            </a:rPr>
                            <m:t>𝑟𝑒𝑎𝑙</m:t>
                          </m:r>
                        </m:num>
                        <m:den>
                          <m:r>
                            <a:rPr lang="es-ES" i="1">
                              <a:latin typeface="Cambria Math"/>
                            </a:rPr>
                            <m:t>𝑅</m:t>
                          </m:r>
                          <m:r>
                            <a:rPr lang="es-ES" i="1">
                              <a:latin typeface="Cambria Math"/>
                            </a:rPr>
                            <m:t>. </m:t>
                          </m:r>
                          <m:r>
                            <a:rPr lang="es-ES" i="1">
                              <a:latin typeface="Cambria Math"/>
                            </a:rPr>
                            <m:t>𝑡𝑒</m:t>
                          </m:r>
                          <m:r>
                            <a:rPr lang="es-ES" i="1">
                              <a:latin typeface="Cambria Math"/>
                            </a:rPr>
                            <m:t>ó</m:t>
                          </m:r>
                          <m:r>
                            <a:rPr lang="es-ES" i="1">
                              <a:latin typeface="Cambria Math"/>
                            </a:rPr>
                            <m:t>𝑟𝑖𝑐𝑜</m:t>
                          </m:r>
                        </m:den>
                      </m:f>
                      <m:r>
                        <a:rPr lang="es-ES" i="1">
                          <a:latin typeface="Cambria Math"/>
                        </a:rPr>
                        <m:t>𝑥</m:t>
                      </m:r>
                      <m:r>
                        <a:rPr lang="es-ES" i="1">
                          <a:latin typeface="Cambria Math"/>
                        </a:rPr>
                        <m:t>100%=</m:t>
                      </m:r>
                      <m:f>
                        <m:fPr>
                          <m:ctrlPr>
                            <a:rPr lang="es-MX" i="1">
                              <a:latin typeface="Cambria Math"/>
                            </a:rPr>
                          </m:ctrlPr>
                        </m:fPr>
                        <m:num>
                          <m:r>
                            <a:rPr lang="es-ES" i="1">
                              <a:latin typeface="Cambria Math"/>
                            </a:rPr>
                            <m:t>0.31</m:t>
                          </m:r>
                          <m:sSub>
                            <m:sSubPr>
                              <m:ctrlPr>
                                <a:rPr lang="es-MX" i="1">
                                  <a:latin typeface="Cambria Math"/>
                                </a:rPr>
                              </m:ctrlPr>
                            </m:sSubPr>
                            <m:e>
                              <m:r>
                                <a:rPr lang="es-ES" i="1">
                                  <a:latin typeface="Cambria Math"/>
                                </a:rPr>
                                <m:t>𝑔</m:t>
                              </m:r>
                              <m:r>
                                <a:rPr lang="es-ES" i="1">
                                  <a:latin typeface="Cambria Math"/>
                                </a:rPr>
                                <m:t>/</m:t>
                              </m:r>
                              <m:r>
                                <a:rPr lang="es-ES" i="1">
                                  <a:latin typeface="Cambria Math"/>
                                </a:rPr>
                                <m:t>𝑚𝑜𝑙</m:t>
                              </m:r>
                            </m:e>
                            <m:sub>
                              <m:sSub>
                                <m:sSubPr>
                                  <m:ctrlPr>
                                    <a:rPr lang="es-MX" i="1">
                                      <a:latin typeface="Cambria Math"/>
                                    </a:rPr>
                                  </m:ctrlPr>
                                </m:sSubPr>
                                <m:e>
                                  <m:r>
                                    <a:rPr lang="es-ES" i="1">
                                      <a:latin typeface="Cambria Math"/>
                                    </a:rPr>
                                    <m:t>𝐶𝑢𝐶𝑙</m:t>
                                  </m:r>
                                </m:e>
                                <m:sub>
                                  <m:r>
                                    <a:rPr lang="es-ES" i="1">
                                      <a:latin typeface="Cambria Math"/>
                                    </a:rPr>
                                    <m:t>2</m:t>
                                  </m:r>
                                </m:sub>
                              </m:sSub>
                            </m:sub>
                          </m:sSub>
                        </m:num>
                        <m:den>
                          <m:r>
                            <a:rPr lang="es-ES" i="1">
                              <a:latin typeface="Cambria Math"/>
                            </a:rPr>
                            <m:t>197.88</m:t>
                          </m:r>
                          <m:sSub>
                            <m:sSubPr>
                              <m:ctrlPr>
                                <a:rPr lang="es-MX" i="1">
                                  <a:latin typeface="Cambria Math"/>
                                </a:rPr>
                              </m:ctrlPr>
                            </m:sSubPr>
                            <m:e>
                              <m:r>
                                <a:rPr lang="es-ES" i="1">
                                  <a:latin typeface="Cambria Math"/>
                                </a:rPr>
                                <m:t>𝑔</m:t>
                              </m:r>
                              <m:r>
                                <a:rPr lang="es-ES" i="1">
                                  <a:latin typeface="Cambria Math"/>
                                </a:rPr>
                                <m:t>/</m:t>
                              </m:r>
                              <m:r>
                                <a:rPr lang="es-ES" i="1">
                                  <a:latin typeface="Cambria Math"/>
                                </a:rPr>
                                <m:t>𝑚𝑜𝑙</m:t>
                              </m:r>
                            </m:e>
                            <m:sub>
                              <m:r>
                                <a:rPr lang="es-ES" i="1">
                                  <a:latin typeface="Cambria Math"/>
                                </a:rPr>
                                <m:t>𝐶𝑢</m:t>
                              </m:r>
                              <m:sSub>
                                <m:sSubPr>
                                  <m:ctrlPr>
                                    <a:rPr lang="es-MX" i="1">
                                      <a:latin typeface="Cambria Math"/>
                                    </a:rPr>
                                  </m:ctrlPr>
                                </m:sSubPr>
                                <m:e>
                                  <m:r>
                                    <a:rPr lang="es-ES" i="1">
                                      <a:latin typeface="Cambria Math"/>
                                    </a:rPr>
                                    <m:t>𝐶𝑙</m:t>
                                  </m:r>
                                </m:e>
                                <m:sub>
                                  <m:r>
                                    <a:rPr lang="es-ES" i="1">
                                      <a:latin typeface="Cambria Math"/>
                                    </a:rPr>
                                    <m:t>2</m:t>
                                  </m:r>
                                </m:sub>
                              </m:sSub>
                            </m:sub>
                          </m:sSub>
                        </m:den>
                      </m:f>
                      <m:r>
                        <a:rPr lang="es-ES" i="1">
                          <a:latin typeface="Cambria Math"/>
                        </a:rPr>
                        <m:t>𝑥</m:t>
                      </m:r>
                      <m:r>
                        <a:rPr lang="es-ES" i="1">
                          <a:latin typeface="Cambria Math"/>
                        </a:rPr>
                        <m:t>100%=0.15%</m:t>
                      </m:r>
                    </m:oMath>
                  </m:oMathPara>
                </a14:m>
                <a:endParaRPr lang="es-MX" dirty="0" smtClean="0">
                  <a:solidFill>
                    <a:srgbClr val="FFFF00"/>
                  </a:solidFill>
                </a:endParaRPr>
              </a:p>
              <a:p>
                <a:endParaRPr lang="es-MX" dirty="0" smtClean="0"/>
              </a:p>
              <a:p>
                <a:endParaRPr lang="es-MX" dirty="0"/>
              </a:p>
              <a:p>
                <a:endParaRPr lang="es-MX" dirty="0"/>
              </a:p>
            </p:txBody>
          </p:sp>
        </mc:Choice>
        <mc:Fallback xmlns="">
          <p:sp>
            <p:nvSpPr>
              <p:cNvPr id="3" name="2 Rectángulo"/>
              <p:cNvSpPr>
                <a:spLocks noRot="1" noChangeAspect="1" noMove="1" noResize="1" noEditPoints="1" noAdjustHandles="1" noChangeArrowheads="1" noChangeShapeType="1" noTextEdit="1"/>
              </p:cNvSpPr>
              <p:nvPr/>
            </p:nvSpPr>
            <p:spPr>
              <a:xfrm>
                <a:off x="0" y="620688"/>
                <a:ext cx="9144000" cy="5083315"/>
              </a:xfrm>
              <a:prstGeom prst="rect">
                <a:avLst/>
              </a:prstGeom>
              <a:blipFill rotWithShape="1">
                <a:blip r:embed="rId2"/>
                <a:stretch>
                  <a:fillRect l="-533" t="-600"/>
                </a:stretch>
              </a:blipFill>
            </p:spPr>
            <p:txBody>
              <a:bodyPr/>
              <a:lstStyle/>
              <a:p>
                <a:r>
                  <a:rPr lang="es-MX">
                    <a:noFill/>
                  </a:rPr>
                  <a:t> </a:t>
                </a:r>
              </a:p>
            </p:txBody>
          </p:sp>
        </mc:Fallback>
      </mc:AlternateContent>
      <p:cxnSp>
        <p:nvCxnSpPr>
          <p:cNvPr id="5" name="4 Conector recto de flecha"/>
          <p:cNvCxnSpPr/>
          <p:nvPr/>
        </p:nvCxnSpPr>
        <p:spPr>
          <a:xfrm flipH="1">
            <a:off x="4427984" y="3861048"/>
            <a:ext cx="432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6 Conector recto de flecha"/>
          <p:cNvCxnSpPr/>
          <p:nvPr/>
        </p:nvCxnSpPr>
        <p:spPr>
          <a:xfrm flipH="1">
            <a:off x="5580112" y="2420888"/>
            <a:ext cx="432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45324061"/>
      </p:ext>
    </p:extLst>
  </p:cSld>
  <p:clrMapOvr>
    <a:masterClrMapping/>
  </p:clrMapOvr>
</p:sld>
</file>

<file path=ppt/theme/theme1.xml><?xml version="1.0" encoding="utf-8"?>
<a:theme xmlns:a="http://schemas.openxmlformats.org/drawingml/2006/main" name="Veran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an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ano">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TM01972873[[fn=Verano]]</Template>
  <TotalTime>69</TotalTime>
  <Words>1472</Words>
  <Application>Microsoft Office PowerPoint</Application>
  <PresentationFormat>Presentación en pantalla (4:3)</PresentationFormat>
  <Paragraphs>69</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Verano</vt:lpstr>
      <vt:lpstr>Presentación de PowerPoint</vt:lpstr>
      <vt:lpstr>Presentación de PowerPoint</vt:lpstr>
      <vt:lpstr>Presentación de PowerPoint</vt:lpstr>
      <vt:lpstr>PARTE 1 I. Preparación de Nitrato de cobre por oxidación del Cu metálico con ácido nítrico.</vt:lpstr>
      <vt:lpstr>II. Preparación de Hidróxido de cobre a partir del nitrato de cobre. III. Preparación de Sulfato de cobre a partir del hidróxido de cobre.</vt:lpstr>
      <vt:lpstr>IV. Preparación de fosfato de cobre a partir del sulfato de cobre.</vt:lpstr>
      <vt:lpstr>Segunda Parte V. Preparación de cloruro de cobre a partir del fosfato de cobre.</vt:lpstr>
      <vt:lpstr>VI. Recuperación del cobre metálico a partir del cloruro de cobre</vt:lpstr>
      <vt:lpstr>Presentación de PowerPoint</vt:lpstr>
      <vt:lpstr>Presentación de PowerPoint</vt:lpstr>
      <vt:lpstr>CALCULOS Y RESULTADOS</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PRÁCTICA 3:  LEY DE LA CONSERVACIÓN DE LA MATERIA</dc:title>
  <dc:creator>Usuario de Windows</dc:creator>
  <cp:lastModifiedBy>Usuario de Windows</cp:lastModifiedBy>
  <cp:revision>8</cp:revision>
  <dcterms:created xsi:type="dcterms:W3CDTF">2020-03-29T17:33:10Z</dcterms:created>
  <dcterms:modified xsi:type="dcterms:W3CDTF">2020-03-29T23:36:06Z</dcterms:modified>
</cp:coreProperties>
</file>