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89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93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74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43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49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2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52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60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05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05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F8AB08-57C2-4129-A706-04FB6EE696FD}" type="datetimeFigureOut">
              <a:rPr lang="es-ES" smtClean="0"/>
              <a:t>26/03/2020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A09092-8D70-40D1-99A7-AA6DCF392C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60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53804" y="2091262"/>
            <a:ext cx="8113690" cy="2590800"/>
          </a:xfrm>
        </p:spPr>
        <p:txBody>
          <a:bodyPr/>
          <a:lstStyle/>
          <a:p>
            <a:r>
              <a:rPr lang="es-ES" sz="11500" dirty="0" smtClean="0">
                <a:latin typeface="Woodcutter Tags on a Rope" panose="02000500000000000000" pitchFamily="2" charset="0"/>
              </a:rPr>
              <a:t>Practica 2:</a:t>
            </a:r>
            <a:br>
              <a:rPr lang="es-ES" sz="11500" dirty="0" smtClean="0">
                <a:latin typeface="Woodcutter Tags on a Rope" panose="02000500000000000000" pitchFamily="2" charset="0"/>
              </a:rPr>
            </a:br>
            <a:r>
              <a:rPr lang="es-ES" sz="11500" dirty="0" smtClean="0">
                <a:latin typeface="Woodcutter Tags on a Rope" panose="02000500000000000000" pitchFamily="2" charset="0"/>
              </a:rPr>
              <a:t>estequiometria</a:t>
            </a:r>
            <a:endParaRPr lang="es-ES" sz="11500" dirty="0">
              <a:latin typeface="Woodcutter Tags on a Rope" panose="02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06 de marzo del 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73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5" y="0"/>
            <a:ext cx="5190539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64" y="0"/>
            <a:ext cx="6525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7"/>
          <a:stretch/>
        </p:blipFill>
        <p:spPr>
          <a:xfrm>
            <a:off x="0" y="0"/>
            <a:ext cx="6207617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7" y="0"/>
            <a:ext cx="6364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95589" y="943321"/>
            <a:ext cx="10058400" cy="5104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F National Stitch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COMPETENCIA</a:t>
            </a:r>
            <a:endParaRPr lang="es-ES" sz="4400" dirty="0">
              <a:solidFill>
                <a:schemeClr val="tx1">
                  <a:lumMod val="85000"/>
                  <a:lumOff val="15000"/>
                </a:schemeClr>
              </a:solidFill>
              <a:latin typeface="CF National Stitches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El alumno comprueba las relaciones estequiométricas que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existen entre los reactivos y los productos al ocurrir una reacción 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química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, así como la conservación de la materia y balanceo redox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 algn="ctr">
              <a:buNone/>
            </a:pPr>
            <a:r>
              <a:rPr lang="es-E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F National Stitch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FUNDAMENTO</a:t>
            </a:r>
          </a:p>
          <a:p>
            <a:pPr marL="0" indent="0" algn="just">
              <a:buNone/>
            </a:pP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En 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química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, la estequiometria 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del griego “</a:t>
            </a:r>
            <a:r>
              <a:rPr lang="es-ES" sz="20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στοιχειον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”=</a:t>
            </a:r>
            <a:r>
              <a:rPr lang="es-ES" sz="20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stoicheion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(elemento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) y 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s-ES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μετρόν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” = metrón, 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(medida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) es el cálculo de las relaciones cuantitativas entre reactivos y productos en el transcurso de una reacción 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química</a:t>
            </a:r>
            <a:r>
              <a:rPr lang="es-E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. Estas relaciones se pueden deducir a partir de la teoría atómica, aunque históricamente se enunciaron sin hacer referencia a la composición de la materia, según distintas leyes y principios</a:t>
            </a:r>
            <a:r>
              <a:rPr lang="es-E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0857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85"/>
          <a:stretch/>
        </p:blipFill>
        <p:spPr>
          <a:xfrm>
            <a:off x="1173707" y="302778"/>
            <a:ext cx="4377790" cy="623450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"/>
          <a:stretch/>
        </p:blipFill>
        <p:spPr>
          <a:xfrm>
            <a:off x="5740066" y="302778"/>
            <a:ext cx="6078895" cy="62421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1972" y="157597"/>
            <a:ext cx="8517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latin typeface="CF National Stitches" pitchFamily="2" charset="0"/>
              </a:rPr>
              <a:t>D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I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A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G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R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A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M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A</a:t>
            </a:r>
          </a:p>
          <a:p>
            <a:pPr algn="ctr"/>
            <a:endParaRPr lang="es-ES" sz="2200" dirty="0">
              <a:latin typeface="CF National Stitches" pitchFamily="2" charset="0"/>
            </a:endParaRP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D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E</a:t>
            </a:r>
          </a:p>
          <a:p>
            <a:pPr algn="ctr"/>
            <a:endParaRPr lang="es-ES" sz="2200" dirty="0">
              <a:latin typeface="CF National Stitches" pitchFamily="2" charset="0"/>
            </a:endParaRP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B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L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O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Q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U</a:t>
            </a:r>
          </a:p>
          <a:p>
            <a:pPr algn="ctr"/>
            <a:r>
              <a:rPr lang="es-ES" sz="2200" dirty="0" smtClean="0">
                <a:latin typeface="CF National Stitches" pitchFamily="2" charset="0"/>
              </a:rPr>
              <a:t>E</a:t>
            </a:r>
          </a:p>
          <a:p>
            <a:pPr algn="ctr"/>
            <a:r>
              <a:rPr lang="es-ES" sz="2200" dirty="0">
                <a:latin typeface="CF National Stitches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749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8558" y="320623"/>
            <a:ext cx="5192332" cy="748324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latin typeface="CF National Stitches" pitchFamily="2" charset="0"/>
              </a:rPr>
              <a:t>PRELABORATORIO</a:t>
            </a:r>
            <a:endParaRPr lang="es-ES" dirty="0">
              <a:latin typeface="CF National Stitch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24248" y="1068947"/>
                <a:ext cx="10300952" cy="54992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MX" sz="1400" b="1" dirty="0"/>
                  <a:t>1. Investigar el contenido porcentual de ácido acético en el vinagre que se ocupe en esta práctica.</a:t>
                </a:r>
                <a:endParaRPr lang="es-ES" sz="1400" dirty="0"/>
              </a:p>
              <a:p>
                <a:pPr marL="0" indent="0">
                  <a:buNone/>
                </a:pPr>
                <a:r>
                  <a:rPr lang="es-MX" sz="1400" dirty="0"/>
                  <a:t>El vinagre utilizado tiene un contenido de 5% (peso/volumen) de ácido acético.</a:t>
                </a:r>
                <a:endParaRPr lang="es-ES" sz="1400" dirty="0"/>
              </a:p>
              <a:p>
                <a:pPr marL="0" indent="0">
                  <a:buNone/>
                </a:pPr>
                <a:r>
                  <a:rPr lang="es-MX" sz="1400" b="1" dirty="0"/>
                  <a:t>2. Elaborar la reacción química que se espera que ocurra al mezclar el ácido acético del vinagre y el bicarbonato de sodio.</a:t>
                </a:r>
                <a:endParaRPr lang="es-E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𝐶𝑂𝑂𝐻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𝑁𝑎𝐻𝐶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𝐶𝑂𝑂𝑁𝑎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400" dirty="0"/>
              </a:p>
              <a:p>
                <a:pPr marL="0" indent="0">
                  <a:buNone/>
                </a:pPr>
                <a:r>
                  <a:rPr lang="es-MX" sz="1400" b="1" dirty="0"/>
                  <a:t>3. Calcular el volumen del gas que se obtendrá en esta práctica</a:t>
                </a:r>
                <a:endParaRPr lang="es-ES" sz="1400" dirty="0"/>
              </a:p>
              <a:p>
                <a:pPr marL="0" indent="0">
                  <a:buNone/>
                </a:pPr>
                <a:r>
                  <a:rPr lang="es-MX" sz="1400" dirty="0"/>
                  <a:t>Datos:</a:t>
                </a:r>
                <a:endParaRPr lang="es-ES" sz="1400" dirty="0"/>
              </a:p>
              <a:p>
                <a:pPr marL="0" indent="0">
                  <a:buNone/>
                </a:pPr>
                <a:r>
                  <a:rPr lang="es-MX" sz="1400" dirty="0"/>
                  <a:t>2 gr </a:t>
                </a:r>
                <a14:m>
                  <m:oMath xmlns:m="http://schemas.openxmlformats.org/officeDocument/2006/math">
                    <m:r>
                      <a:rPr lang="es-MX" sz="1400" i="1">
                        <a:latin typeface="Cambria Math" panose="02040503050406030204" pitchFamily="18" charset="0"/>
                      </a:rPr>
                      <m:t>𝑁𝑎𝐻𝐶</m:t>
                    </m:r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s-E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latin typeface="Cambria Math" panose="02040503050406030204" pitchFamily="18" charset="0"/>
                        </a:rPr>
                        <m:t>𝐷𝑒𝑛𝑠𝑖𝑑𝑎𝑑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=1.976 </m:t>
                      </m:r>
                      <m:f>
                        <m:fPr>
                          <m:type m:val="skw"/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𝑔𝑟</m:t>
                          </m:r>
                        </m:num>
                        <m:den>
                          <m:sSup>
                            <m:sSup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400" dirty="0"/>
              </a:p>
              <a:p>
                <a:pPr marL="0" indent="0">
                  <a:buNone/>
                </a:pPr>
                <a:r>
                  <a:rPr lang="es-MX" sz="1400" dirty="0"/>
                  <a:t>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MX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14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𝑔𝑟</m:t>
                        </m:r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𝑑𝑒𝑛𝑠𝑖𝑑𝑎𝑑</m:t>
                        </m:r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s-MX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s-MX" sz="1400" dirty="0"/>
                  <a:t> </a:t>
                </a:r>
                <a:endParaRPr lang="es-ES" sz="1400" dirty="0"/>
              </a:p>
              <a:p>
                <a:pPr marL="0" indent="0">
                  <a:buNone/>
                </a:pPr>
                <a:r>
                  <a:rPr lang="en-US" sz="1400" dirty="0"/>
                  <a:t>PM </a:t>
                </a:r>
                <a14:m>
                  <m:oMath xmlns:m="http://schemas.openxmlformats.org/officeDocument/2006/math">
                    <m:r>
                      <a:rPr lang="es-MX" sz="1400" i="1">
                        <a:latin typeface="Cambria Math" panose="02040503050406030204" pitchFamily="18" charset="0"/>
                      </a:rPr>
                      <m:t>𝑁𝑎𝐻𝐶</m:t>
                    </m:r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=84 </m:t>
                    </m:r>
                    <m:f>
                      <m:fPr>
                        <m:type m:val="skw"/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𝑔𝑟</m:t>
                        </m:r>
                      </m:num>
                      <m:den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s-ES" sz="1400" dirty="0"/>
              </a:p>
              <a:p>
                <a:pPr marL="0" indent="0">
                  <a:buNone/>
                </a:pPr>
                <a:r>
                  <a:rPr lang="es-MX" sz="1400" dirty="0"/>
                  <a:t>PM </a:t>
                </a:r>
                <a14:m>
                  <m:oMath xmlns:m="http://schemas.openxmlformats.org/officeDocument/2006/math">
                    <m:r>
                      <a:rPr lang="es-MX" sz="14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400" i="1">
                        <a:latin typeface="Cambria Math" panose="02040503050406030204" pitchFamily="18" charset="0"/>
                      </a:rPr>
                      <m:t>=44 </m:t>
                    </m:r>
                    <m:f>
                      <m:fPr>
                        <m:type m:val="skw"/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𝑔𝑟</m:t>
                        </m:r>
                      </m:num>
                      <m:den>
                        <m:r>
                          <a:rPr lang="es-MX" sz="1400" i="1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s-E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𝐶𝑂𝑂𝐻</m:t>
                          </m:r>
                        </m:e>
                      </m:d>
                      <m:r>
                        <a:rPr lang="es-MX" sz="14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𝑚𝑜𝑙</m:t>
                      </m:r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84 </m:t>
                          </m:r>
                          <m:f>
                            <m:fPr>
                              <m:type m:val="skw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num>
                            <m:den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𝑁𝑎𝐻𝐶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MX" sz="1400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𝐶𝑂𝑂𝑁𝑎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+ 1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(44 </m:t>
                      </m:r>
                      <m:f>
                        <m:fPr>
                          <m:type m:val="skw"/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𝑔𝑟</m:t>
                          </m:r>
                        </m:num>
                        <m:den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latin typeface="Cambria Math" panose="02040503050406030204" pitchFamily="18" charset="0"/>
                        </a:rPr>
                        <m:t> 84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𝑔𝑟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𝑁𝑎𝐻𝐶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→44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𝑔𝑟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𝑔𝑟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𝑁𝑎𝐶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𝑔𝑟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𝑔𝑟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𝑔𝑟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𝑁𝑎𝐻𝐶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)(44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𝑔𝑟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84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𝑔𝑟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𝑁𝑎𝐻𝐶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s-MX" sz="1400" i="1">
                          <a:latin typeface="Cambria Math" panose="02040503050406030204" pitchFamily="18" charset="0"/>
                        </a:rPr>
                        <m:t>=1.047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𝑔𝑟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latin typeface="Cambria Math" panose="02040503050406030204" pitchFamily="18" charset="0"/>
                        </a:rPr>
                        <m:t>𝑋𝑐</m:t>
                      </m:r>
                      <m:sSup>
                        <m:sSup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MX" sz="14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1.047 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𝑔𝑟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1.076 </m:t>
                          </m:r>
                          <m:f>
                            <m:fPr>
                              <m:type m:val="skw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num>
                            <m:den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s-MX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𝟓𝟐𝟗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s-ES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1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s-MX" sz="1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MX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1" i="1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4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MX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sz="1400" dirty="0"/>
              </a:p>
              <a:p>
                <a:pPr marL="0" indent="0">
                  <a:buNone/>
                </a:pPr>
                <a:endParaRPr lang="es-ES" sz="1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248" y="1068947"/>
                <a:ext cx="10300952" cy="5499279"/>
              </a:xfrm>
              <a:blipFill rotWithShape="0">
                <a:blip r:embed="rId2"/>
                <a:stretch>
                  <a:fillRect l="-178" t="-111" b="-11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58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6419" y="410774"/>
            <a:ext cx="6699161" cy="980144"/>
          </a:xfrm>
        </p:spPr>
        <p:txBody>
          <a:bodyPr/>
          <a:lstStyle/>
          <a:p>
            <a:r>
              <a:rPr lang="es-ES" dirty="0" smtClean="0">
                <a:latin typeface="CF National Stitches" pitchFamily="2" charset="0"/>
              </a:rPr>
              <a:t>CALCULOS Y RESULTADOS</a:t>
            </a:r>
            <a:endParaRPr lang="es-ES" dirty="0">
              <a:latin typeface="CF National Stitch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66799" y="1536449"/>
                <a:ext cx="10058400" cy="781748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s-MX" sz="1600" b="1" dirty="0" smtClean="0"/>
                  <a:t>1.Calcular </a:t>
                </a:r>
                <a:r>
                  <a:rPr lang="es-MX" sz="1600" b="1" dirty="0"/>
                  <a:t>los moles de los reactivos y de los productos que intervinieron en esta reacción</a:t>
                </a:r>
                <a:r>
                  <a:rPr lang="es-MX" sz="1600" dirty="0"/>
                  <a:t>.</a:t>
                </a:r>
                <a:endParaRPr lang="es-ES" sz="1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MX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latin typeface="Cambria Math" panose="02040503050406030204" pitchFamily="18" charset="0"/>
                      </a:rPr>
                      <m:t>𝐶𝑂𝑂𝐻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s-MX" sz="160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s-MX" sz="1600">
                        <a:latin typeface="Cambria Math" panose="02040503050406030204" pitchFamily="18" charset="0"/>
                      </a:rPr>
                      <m:t>NaHC</m:t>
                    </m:r>
                    <m:r>
                      <a:rPr lang="es-MX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)→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latin typeface="Cambria Math" panose="02040503050406030204" pitchFamily="18" charset="0"/>
                      </a:rPr>
                      <m:t>𝐶𝑂𝑂𝑁𝑎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sz="1600" dirty="0"/>
                  <a:t> </a:t>
                </a:r>
                <a:endParaRPr lang="es-ES" sz="1600" dirty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1536449"/>
                <a:ext cx="10058400" cy="781748"/>
              </a:xfrm>
              <a:blipFill rotWithShape="0">
                <a:blip r:embed="rId2"/>
                <a:stretch>
                  <a:fillRect l="-303" t="-23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 de texto 3"/>
              <p:cNvSpPr txBox="1"/>
              <p:nvPr/>
            </p:nvSpPr>
            <p:spPr>
              <a:xfrm>
                <a:off x="2625143" y="2463728"/>
                <a:ext cx="8500056" cy="39898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600" dirty="0">
                    <a:solidFill>
                      <a:srgbClr val="00999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Moles de </a:t>
                </a:r>
                <a14:m>
                  <m:oMath xmlns:m="http://schemas.openxmlformats.org/officeDocument/2006/math">
                    <m:r>
                      <a:rPr lang="es-MX" sz="1600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99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0099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solidFill>
                              <a:srgbClr val="0099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𝐶𝑂𝑂𝐻</m:t>
                    </m:r>
                    <m:r>
                      <a:rPr lang="es-MX" sz="1600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MX" sz="1600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𝑎𝑞</m:t>
                    </m:r>
                    <m:r>
                      <a:rPr lang="es-MX" sz="1600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MX" sz="1600" dirty="0">
                    <a:solidFill>
                      <a:srgbClr val="00999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s-MX" sz="1600" b="1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MX" sz="1600" b="1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MX" sz="1600" b="1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𝟎𝟐𝟎𝟖</m:t>
                    </m:r>
                    <m:r>
                      <a:rPr lang="es-MX" sz="1600" b="1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b="1" i="1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𝒎𝒐𝒍</m:t>
                    </m:r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𝑚𝑎𝑠𝑎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𝑚𝑜𝑙𝑒𝑐𝑢𝑙𝑎𝑟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1.25 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60.02</m:t>
                          </m:r>
                          <m:f>
                            <m:fPr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𝟎𝟐𝟎𝟖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600" dirty="0">
                    <a:solidFill>
                      <a:srgbClr val="00808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Moles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160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NaHC</m:t>
                    </m:r>
                    <m:r>
                      <a:rPr lang="es-MX" sz="160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MX" sz="1600" dirty="0">
                    <a:solidFill>
                      <a:srgbClr val="00808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s-MX" sz="1600" b="1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MX" sz="1600" b="1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MX" sz="1600" b="1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𝟎𝟐𝟑𝟖</m:t>
                    </m:r>
                    <m:r>
                      <a:rPr lang="es-MX" sz="1600" b="1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b="1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𝒎𝒐𝒍</m:t>
                    </m:r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𝑚𝑎𝑠𝑎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𝑚𝑜𝑙𝑒𝑐𝑢𝑙𝑎𝑟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84.007</m:t>
                          </m:r>
                          <m:f>
                            <m:fPr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𝟎𝟐𝟑𝟖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𝒎𝒐𝒍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600" dirty="0">
                    <a:solidFill>
                      <a:srgbClr val="00CC9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Moles de </a:t>
                </a:r>
                <a14:m>
                  <m:oMath xmlns:m="http://schemas.openxmlformats.org/officeDocument/2006/math">
                    <m:r>
                      <a:rPr lang="es-MX" sz="1600" i="1">
                        <a:solidFill>
                          <a:srgbClr val="00CC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CC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00CC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solidFill>
                              <a:srgbClr val="00CC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solidFill>
                          <a:srgbClr val="00CC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𝐶𝑂𝑂𝑁𝑎</m:t>
                    </m:r>
                  </m:oMath>
                </a14:m>
                <a:r>
                  <a:rPr lang="es-MX" sz="1600" dirty="0">
                    <a:solidFill>
                      <a:srgbClr val="00CC9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s-MX" sz="1600" b="1" i="1">
                        <a:solidFill>
                          <a:srgbClr val="00CC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MX" sz="1600" b="1" i="1">
                        <a:solidFill>
                          <a:srgbClr val="00CC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MX" sz="1600" b="1" i="1">
                        <a:solidFill>
                          <a:srgbClr val="00CC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𝟎𝟐𝟎𝟖</m:t>
                    </m:r>
                    <m:r>
                      <a:rPr lang="es-MX" sz="1600" b="1" i="1">
                        <a:solidFill>
                          <a:srgbClr val="00CC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b="1" i="1">
                        <a:solidFill>
                          <a:srgbClr val="00CC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𝒎𝒐𝒍</m:t>
                    </m:r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1.25 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𝐶𝑂𝑂𝐻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60.02 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den>
                    </m:f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𝐶𝑂𝑂𝑁𝑎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den>
                    </m:f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82.04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𝐶𝑂𝑂𝑁𝑎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𝐶𝑂𝑂𝑁𝑎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MX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s-MX" sz="16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1.708 g </a:t>
                </a:r>
                <a14:m>
                  <m:oMath xmlns:m="http://schemas.openxmlformats.org/officeDocument/2006/math">
                    <m:r>
                      <a:rPr lang="es-MX" sz="1600" i="1" u="sng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 u="sng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 u="sng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 u="sng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 u="sng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𝐶𝑂𝑂𝑁𝑎</m:t>
                    </m:r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 de 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143" y="2463728"/>
                <a:ext cx="8500056" cy="3989839"/>
              </a:xfrm>
              <a:prstGeom prst="rect">
                <a:avLst/>
              </a:prstGeom>
              <a:blipFill rotWithShape="0">
                <a:blip r:embed="rId3"/>
                <a:stretch>
                  <a:fillRect l="-430" t="-30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 de texto 1"/>
              <p:cNvSpPr txBox="1"/>
              <p:nvPr/>
            </p:nvSpPr>
            <p:spPr>
              <a:xfrm>
                <a:off x="423374" y="2795830"/>
                <a:ext cx="2072980" cy="222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200" b="1" dirty="0">
                    <a:solidFill>
                      <a:srgbClr val="7030A0"/>
                    </a:solidFill>
                    <a:effectLst/>
                    <a:latin typeface="AR CEN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Pesos moleculares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𝐶𝑂𝑂𝐻</m:t>
                    </m:r>
                  </m:oMath>
                </a14:m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60.02 g/mol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NaHC</m:t>
                    </m:r>
                    <m:r>
                      <a:rPr lang="es-MX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84.007 g/mol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𝐶𝑂𝑂𝑁𝑎</m:t>
                    </m:r>
                  </m:oMath>
                </a14:m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82.04 g/mol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18.015 g/mol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44.01 g/mol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 de 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74" y="2795830"/>
                <a:ext cx="2072980" cy="2226932"/>
              </a:xfrm>
              <a:prstGeom prst="rect">
                <a:avLst/>
              </a:prstGeom>
              <a:blipFill rotWithShape="0">
                <a:blip r:embed="rId5"/>
                <a:stretch>
                  <a:fillRect l="-877" t="-546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51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 de texto 4"/>
              <p:cNvSpPr txBox="1"/>
              <p:nvPr/>
            </p:nvSpPr>
            <p:spPr>
              <a:xfrm>
                <a:off x="3078050" y="1429556"/>
                <a:ext cx="7701567" cy="41212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𝑚𝑎𝑠𝑎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𝑚𝑜𝑙𝑒𝑐𝑢𝑙𝑎𝑟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1.708 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82.04</m:t>
                          </m:r>
                          <m:f>
                            <m:fPr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𝟎𝟐𝟎𝟖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600" dirty="0">
                    <a:solidFill>
                      <a:srgbClr val="00CC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Moles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srgbClr val="00CC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00CC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solidFill>
                              <a:srgbClr val="00CC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MX" sz="1600" i="1">
                        <a:solidFill>
                          <a:srgbClr val="00CC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s-MX" sz="1600" dirty="0">
                    <a:solidFill>
                      <a:srgbClr val="00CC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s-MX" sz="1600" b="1" i="1">
                        <a:solidFill>
                          <a:srgbClr val="00CC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MX" sz="1600" b="1" i="1">
                        <a:solidFill>
                          <a:srgbClr val="00CC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MX" sz="1600" b="1" i="1">
                        <a:solidFill>
                          <a:srgbClr val="00CC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𝟎𝟐𝟎𝟖</m:t>
                    </m:r>
                    <m:r>
                      <a:rPr lang="es-MX" sz="1600" b="1" i="1">
                        <a:solidFill>
                          <a:srgbClr val="00CC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b="1" i="1">
                        <a:solidFill>
                          <a:srgbClr val="00CC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𝒎𝒐𝒍</m:t>
                    </m:r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1.25 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𝐶𝑂𝑂𝐻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60.02 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den>
                    </m:f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s-MX" sz="16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den>
                    </m:f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18.015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s-MX" sz="16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s-MX" sz="16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MX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s-MX" sz="16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0.3751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MX" sz="1600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s-MX" sz="1600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𝑚𝑎𝑠𝑎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𝑚𝑜𝑙𝑒𝑐𝑢𝑙𝑎𝑟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0.3751 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18.015</m:t>
                          </m:r>
                          <m:f>
                            <m:fPr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𝟎𝟐𝟎𝟖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600" dirty="0">
                    <a:solidFill>
                      <a:srgbClr val="008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Moles de </a:t>
                </a:r>
                <a14:m>
                  <m:oMath xmlns:m="http://schemas.openxmlformats.org/officeDocument/2006/math">
                    <m:r>
                      <a:rPr lang="es-MX" sz="1600" i="1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6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1600" dirty="0">
                    <a:solidFill>
                      <a:srgbClr val="008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s-MX" sz="1600" b="1" i="1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MX" sz="1600" b="1" i="1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MX" sz="1600" b="1" i="1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𝟎𝟐𝟎𝟖</m:t>
                    </m:r>
                    <m:r>
                      <a:rPr lang="es-MX" sz="1600" b="1" i="1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s-MX" sz="1600" b="1" i="1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𝒎𝒐𝒍</m:t>
                    </m:r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1.25 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𝐶𝑂𝑂𝐻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60.02 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den>
                    </m:f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sz="16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MX" sz="16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𝐶𝑂𝑂𝐻</m:t>
                        </m:r>
                      </m:den>
                    </m:f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44.01 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sz="16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𝑚𝑜𝑙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s-ES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s-MX" sz="1600" i="1">
                                <a:solidFill>
                                  <a:srgbClr val="00808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MX" sz="1600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MX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s-MX" sz="16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0.9165 g </a:t>
                </a:r>
                <a14:m>
                  <m:oMath xmlns:m="http://schemas.openxmlformats.org/officeDocument/2006/math">
                    <m:r>
                      <a:rPr lang="es-MX" sz="1600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600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𝑚𝑎𝑠𝑎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𝑚𝑜𝑙𝑒𝑐𝑢𝑙𝑎𝑟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𝑐𝑜𝑚𝑝𝑢𝑒𝑠𝑡𝑜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0.9165 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MX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44.01</m:t>
                          </m:r>
                          <m:f>
                            <m:fPr>
                              <m:ctrlPr>
                                <a:rPr lang="es-E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MX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𝟎𝟐𝟎𝟖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s-MX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s-MX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 de 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050" y="1429556"/>
                <a:ext cx="7701567" cy="4121238"/>
              </a:xfrm>
              <a:prstGeom prst="rect">
                <a:avLst/>
              </a:prstGeom>
              <a:blipFill rotWithShape="0">
                <a:blip r:embed="rId2"/>
                <a:stretch>
                  <a:fillRect l="-47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 de texto 2"/>
              <p:cNvSpPr txBox="1"/>
              <p:nvPr/>
            </p:nvSpPr>
            <p:spPr>
              <a:xfrm>
                <a:off x="451122" y="474136"/>
                <a:ext cx="2729960" cy="1689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200" b="1" dirty="0">
                    <a:solidFill>
                      <a:srgbClr val="7030A0"/>
                    </a:solidFill>
                    <a:effectLst/>
                    <a:latin typeface="AR CEN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Gramos utilizados en la reacción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100 </m:t>
                    </m:r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𝑚𝑙</m:t>
                    </m:r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→5</m:t>
                    </m:r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𝐶𝑂𝑂𝐻</m:t>
                    </m:r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 ml </a:t>
                </a:r>
                <a14:m>
                  <m:oMath xmlns:m="http://schemas.openxmlformats.org/officeDocument/2006/math"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¿? </a:t>
                </a:r>
                <a14:m>
                  <m:oMath xmlns:m="http://schemas.openxmlformats.org/officeDocument/2006/math">
                    <m:r>
                      <a:rPr lang="es-MX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s-MX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1400" b="1" dirty="0">
                    <a:solidFill>
                      <a:srgbClr val="00808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1.25 g </a:t>
                </a:r>
                <a14:m>
                  <m:oMath xmlns:m="http://schemas.openxmlformats.org/officeDocument/2006/math">
                    <m:r>
                      <a:rPr lang="es-MX" sz="1400" b="1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es-ES" sz="1400" b="1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400" b="1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s-MX" sz="1400" b="1" i="1">
                            <a:solidFill>
                              <a:srgbClr val="00808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s-MX" sz="1400" b="1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400" b="1" i="1">
                        <a:solidFill>
                          <a:srgbClr val="0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𝑪𝑶𝑶𝑯</m:t>
                    </m:r>
                  </m:oMath>
                </a14:m>
                <a:endParaRPr lang="es-E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400" b="1" dirty="0">
                    <a:solidFill>
                      <a:srgbClr val="00999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1400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NaHC</m:t>
                    </m:r>
                    <m:r>
                      <a:rPr lang="es-MX" sz="1400">
                        <a:solidFill>
                          <a:srgbClr val="0099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s-ES" sz="1400" i="1">
                            <a:solidFill>
                              <a:srgbClr val="0099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400" i="1">
                            <a:solidFill>
                              <a:srgbClr val="0099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400" i="1">
                            <a:solidFill>
                              <a:srgbClr val="0099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6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22" y="474136"/>
                <a:ext cx="2729960" cy="1689515"/>
              </a:xfrm>
              <a:prstGeom prst="rect">
                <a:avLst/>
              </a:prstGeom>
              <a:blipFill rotWithShape="0">
                <a:blip r:embed="rId4"/>
                <a:stretch>
                  <a:fillRect l="-668" t="-719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4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 de texto 6"/>
              <p:cNvSpPr txBox="1"/>
              <p:nvPr/>
            </p:nvSpPr>
            <p:spPr>
              <a:xfrm>
                <a:off x="9895787" y="4250029"/>
                <a:ext cx="1840539" cy="21174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100" b="1" dirty="0">
                    <a:solidFill>
                      <a:srgbClr val="7030A0"/>
                    </a:solidFill>
                    <a:effectLst/>
                    <a:latin typeface="AR CEN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Pesos moleculares</a:t>
                </a:r>
                <a:endPara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𝐶𝑂𝑂𝐻</m:t>
                    </m:r>
                  </m:oMath>
                </a14:m>
                <a:r>
                  <a:rPr lang="es-MX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60.02 g/mol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1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NaHC</m:t>
                    </m:r>
                    <m:r>
                      <a:rPr lang="es-MX" sz="1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s-ES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MX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84.007 g/mol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s-MX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𝐶𝑂𝑂𝑁𝑎</m:t>
                    </m:r>
                  </m:oMath>
                </a14:m>
                <a:r>
                  <a:rPr lang="es-MX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82.04 g/mol 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s-MX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s-MX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18.015 g/mol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s-ES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44.01 g/mol 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 de 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787" y="4250029"/>
                <a:ext cx="1840539" cy="2117460"/>
              </a:xfrm>
              <a:prstGeom prst="rect">
                <a:avLst/>
              </a:prstGeom>
              <a:blipFill rotWithShape="0">
                <a:blip r:embed="rId3"/>
                <a:stretch>
                  <a:fillRect t="-287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5674" y="457200"/>
            <a:ext cx="112806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Calcular cuantas moles se hubieran obtenido con </a:t>
            </a:r>
            <a:r>
              <a:rPr kumimoji="0" lang="es-MX" altLang="es-E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60 g de ácido acético </a:t>
            </a:r>
            <a:r>
              <a:rPr kumimoji="0" lang="es-MX" alt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 que volumen se produciría de gas</a:t>
            </a:r>
            <a:r>
              <a:rPr kumimoji="0" lang="es-MX" alt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 de texto 5"/>
          <p:cNvSpPr txBox="1">
            <a:spLocks noChangeArrowheads="1"/>
          </p:cNvSpPr>
          <p:nvPr/>
        </p:nvSpPr>
        <p:spPr bwMode="auto">
          <a:xfrm>
            <a:off x="881017" y="1072753"/>
            <a:ext cx="8932684" cy="47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 de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n=g del </a:t>
            </a:r>
            <a:r>
              <a:rPr kumimoji="0" lang="es-MX" altLang="es-E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compuestomasa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molecular del compuesto. =60 g 60.02gmol =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Moles de </a:t>
            </a:r>
            <a:r>
              <a:rPr kumimoji="0" lang="es-MX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NaHC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g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60.02 g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=1 mol </a:t>
            </a:r>
            <a:r>
              <a:rPr kumimoji="0" lang="es-MX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NaHC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=84.007g </a:t>
            </a:r>
            <a:r>
              <a:rPr kumimoji="0" lang="es-MX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NaHC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kumimoji="0" lang="es-MX" altLang="es-E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kumimoji="0" lang="es-MX" altLang="es-ES" sz="1600" b="0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NaHC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s-MX" altLang="es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83.97g </a:t>
            </a:r>
            <a:r>
              <a:rPr kumimoji="0" lang="es-MX" altLang="es-ES" sz="16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NaHC</a:t>
            </a:r>
            <a:r>
              <a:rPr kumimoji="0" lang="es-MX" altLang="es-ES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n=g del </a:t>
            </a:r>
            <a:r>
              <a:rPr kumimoji="0" lang="es-MX" altLang="es-E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compuestomasa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molecular del compuesto. =83.97 g 84.007gmol =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 de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CH3COONa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g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60.02 g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CH3COONa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=82.04g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CH3COONa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mol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CH3COONa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82.01 g </a:t>
            </a:r>
            <a:r>
              <a:rPr kumimoji="0" lang="es-MX" altLang="es-ES" sz="16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NaHC</a:t>
            </a:r>
            <a:r>
              <a:rPr kumimoji="0" lang="es-MX" altLang="es-ES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n=g del </a:t>
            </a:r>
            <a:r>
              <a:rPr kumimoji="0" lang="es-MX" altLang="es-E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compuestomasa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molecular del compuesto. =82.01 g 82.04gmol =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Moles de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g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60.02 g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=18.015g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mol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kumimoji="0" lang="es-MX" altLang="es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18.008 g </a:t>
            </a:r>
            <a:r>
              <a:rPr kumimoji="0" lang="es-MX" altLang="es-ES" sz="16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NaHC</a:t>
            </a:r>
            <a:r>
              <a:rPr kumimoji="0" lang="es-MX" altLang="es-ES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n=g del </a:t>
            </a:r>
            <a:r>
              <a:rPr kumimoji="0" lang="es-MX" altLang="es-E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compuestomasa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molecular del compuesto. =18.008 g 18.015gmol =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Moles de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 mol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g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60.02 g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mol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CH3COOH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=44.01g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mol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kumimoji="0" lang="es-MX" altLang="es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43.99 g </a:t>
            </a:r>
            <a:r>
              <a:rPr kumimoji="0" lang="es-MX" altLang="es-ES" sz="1600" b="0" i="0" u="sng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NaHC</a:t>
            </a:r>
            <a:r>
              <a:rPr kumimoji="0" lang="es-MX" altLang="es-ES" sz="1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MX" altLang="es-ES" sz="1600" b="0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n=g del </a:t>
            </a:r>
            <a:r>
              <a:rPr kumimoji="0" lang="es-MX" altLang="es-E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compuestomasa</a:t>
            </a:r>
            <a:r>
              <a:rPr kumimoji="0" lang="es-MX" altLang="es-E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molecular del compuesto. =43.99 g 44.01gmol =</a:t>
            </a:r>
            <a:r>
              <a:rPr kumimoji="0" lang="es-MX" alt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0.999 mol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 de texto 7"/>
              <p:cNvSpPr txBox="1"/>
              <p:nvPr/>
            </p:nvSpPr>
            <p:spPr>
              <a:xfrm>
                <a:off x="2522717" y="5517668"/>
                <a:ext cx="5649283" cy="9461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600" b="1" dirty="0">
                    <a:solidFill>
                      <a:srgbClr val="CC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Volumen del gas 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𝑛𝑅𝑇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E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0.999 </m:t>
                            </m:r>
                            <m: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𝑚𝑜𝑙</m:t>
                            </m:r>
                            <m: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d>
                          <m:dPr>
                            <m:ctrlPr>
                              <a:rPr lang="es-E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MX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0.082</m:t>
                            </m:r>
                            <m:f>
                              <m:fPr>
                                <m:ctrlPr>
                                  <a:rPr lang="es-ES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𝑎𝑡𝑚</m:t>
                                </m:r>
                                <m:r>
                                  <a:rPr lang="es-MX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MX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s-MX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𝑚𝑜𝑙</m:t>
                                </m:r>
                                <m:r>
                                  <a:rPr lang="es-MX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MX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(296.15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s-MX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𝑎𝑡𝑚</m:t>
                        </m:r>
                      </m:den>
                    </m:f>
                    <m:r>
                      <a:rPr lang="es-MX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MX" sz="1600" b="1" i="1">
                        <a:solidFill>
                          <a:srgbClr val="CC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  <m:r>
                      <a:rPr lang="es-MX" sz="1600" b="1" i="1">
                        <a:solidFill>
                          <a:srgbClr val="CC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MX" sz="1600" b="1" i="1">
                        <a:solidFill>
                          <a:srgbClr val="CC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s-MX" sz="1600" b="1" i="1">
                        <a:solidFill>
                          <a:srgbClr val="CC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sz="1600" b="1" i="1">
                        <a:solidFill>
                          <a:srgbClr val="CC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s-ES" sz="1600" b="1" i="1">
                            <a:solidFill>
                              <a:srgbClr val="CC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MX" sz="1600" b="1" i="1">
                            <a:solidFill>
                              <a:srgbClr val="CC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s-MX" sz="1600" b="1" i="1">
                            <a:solidFill>
                              <a:srgbClr val="CC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MX" sz="1600" b="1" dirty="0">
                    <a:solidFill>
                      <a:srgbClr val="CC009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sz="1600" b="1" i="1">
                        <a:solidFill>
                          <a:srgbClr val="CC00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sSub>
                      <m:sSubPr>
                        <m:ctrlPr>
                          <a:rPr lang="es-ES" sz="1600" b="1" i="1">
                            <a:solidFill>
                              <a:srgbClr val="CC00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1600" b="1" i="1">
                            <a:solidFill>
                              <a:srgbClr val="CC00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s-MX" sz="1600" b="1" i="1">
                            <a:solidFill>
                              <a:srgbClr val="CC0099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uadro de 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17" y="5517668"/>
                <a:ext cx="5649283" cy="946150"/>
              </a:xfrm>
              <a:prstGeom prst="rect">
                <a:avLst/>
              </a:prstGeom>
              <a:blipFill rotWithShape="0">
                <a:blip r:embed="rId4"/>
                <a:stretch>
                  <a:fillRect l="-647" t="-129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95081" y="1365161"/>
                <a:ext cx="10159285" cy="4412302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0" indent="0" algn="just">
                  <a:buNone/>
                </a:pPr>
                <a:r>
                  <a:rPr lang="es-MX" sz="1900" i="1" dirty="0" smtClean="0"/>
                  <a:t>1. ¿Qué </a:t>
                </a:r>
                <a:r>
                  <a:rPr lang="es-MX" sz="1900" i="1" dirty="0"/>
                  <a:t>ley se cumple al balancear una reacción? </a:t>
                </a:r>
                <a:endParaRPr lang="es-ES" sz="1900" i="1" dirty="0"/>
              </a:p>
              <a:p>
                <a:pPr marL="0" indent="0" algn="just">
                  <a:buNone/>
                </a:pPr>
                <a:r>
                  <a:rPr lang="es-MX" sz="1900" dirty="0"/>
                  <a:t>Se cumple la </a:t>
                </a:r>
                <a:r>
                  <a:rPr lang="es-MX" sz="1900" b="1" dirty="0"/>
                  <a:t>“Ley de la conservación de la materia”.</a:t>
                </a:r>
                <a:endParaRPr lang="es-ES" sz="1900" dirty="0"/>
              </a:p>
              <a:p>
                <a:pPr marL="0" lvl="0" indent="0" algn="just">
                  <a:buNone/>
                </a:pPr>
                <a:r>
                  <a:rPr lang="es-MX" sz="1900" i="1" dirty="0" smtClean="0"/>
                  <a:t>2. ¿Qué </a:t>
                </a:r>
                <a:r>
                  <a:rPr lang="es-MX" sz="1900" i="1" dirty="0"/>
                  <a:t>son los reactivos de una ecuación química?</a:t>
                </a:r>
                <a:endParaRPr lang="es-ES" sz="1900" i="1" dirty="0"/>
              </a:p>
              <a:p>
                <a:pPr marL="0" indent="0" algn="just">
                  <a:buNone/>
                </a:pPr>
                <a:r>
                  <a:rPr lang="es-MX" sz="1900" dirty="0"/>
                  <a:t>Un reactivo es una sustancia que permite revelar la presencia de una sustancia diferente y que, a través de una interacción, da lugar a un nuevo producto, en decir, son los </a:t>
                </a:r>
                <a:r>
                  <a:rPr lang="es-MX" sz="1900" u="sng" dirty="0"/>
                  <a:t>reaccionantes.</a:t>
                </a:r>
                <a:endParaRPr lang="es-ES" sz="1900" dirty="0"/>
              </a:p>
              <a:p>
                <a:pPr marL="0" lvl="0" indent="0" algn="just">
                  <a:buNone/>
                </a:pPr>
                <a:r>
                  <a:rPr lang="es-MX" sz="1900" i="1" dirty="0" smtClean="0"/>
                  <a:t>3. Define </a:t>
                </a:r>
                <a:r>
                  <a:rPr lang="es-MX" sz="1900" i="1" dirty="0"/>
                  <a:t>que es una reacción balanceada.</a:t>
                </a:r>
                <a:endParaRPr lang="es-ES" sz="1900" i="1" dirty="0"/>
              </a:p>
              <a:p>
                <a:pPr marL="0" indent="0" algn="just">
                  <a:buNone/>
                </a:pPr>
                <a:r>
                  <a:rPr lang="es-MX" sz="1900" dirty="0"/>
                  <a:t>Es la que se obtiene como resultado de balancear una ecuación química, es decir, es igualar el número y clase de átomos, iones o moléculas reactantes con los productos, con la finalidad de cumplir la ley de conservación de la masa.</a:t>
                </a:r>
                <a:endParaRPr lang="es-ES" sz="1900" dirty="0"/>
              </a:p>
              <a:p>
                <a:pPr marL="0" indent="0" algn="ctr">
                  <a:buNone/>
                </a:pPr>
                <a:r>
                  <a:rPr lang="es-MX" sz="1900" b="1" i="1" dirty="0"/>
                  <a:t>Balancear las reacciones anteriores por el método redox.</a:t>
                </a:r>
                <a:endParaRPr lang="es-ES" sz="1900" i="1" dirty="0"/>
              </a:p>
              <a:p>
                <a:pPr marL="0" indent="0" algn="just">
                  <a:buNone/>
                </a:pPr>
                <a:r>
                  <a:rPr lang="es-MX" sz="1900" b="1" dirty="0"/>
                  <a:t>Reacción 1 </a:t>
                </a:r>
                <a:endParaRPr lang="es-ES" sz="19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MX" sz="19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𝐾𝑀𝑛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𝐹𝑒𝑆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→2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𝑀𝑛𝑆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s-MX" sz="1900" dirty="0"/>
                  <a:t> </a:t>
                </a:r>
                <a:endParaRPr lang="es-ES" sz="1900" dirty="0"/>
              </a:p>
              <a:p>
                <a:pPr marL="0" indent="0" algn="just">
                  <a:buNone/>
                </a:pPr>
                <a:r>
                  <a:rPr lang="es-MX" sz="1900" b="1" dirty="0"/>
                  <a:t>Reacción 2 </a:t>
                </a:r>
                <a:endParaRPr lang="es-ES" sz="19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MX" sz="19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 + 8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𝐶𝑟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19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s-E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MX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MX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sz="1900" dirty="0"/>
                  <a:t> </a:t>
                </a:r>
                <a:endParaRPr lang="es-ES" sz="1900" dirty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5081" y="1365161"/>
                <a:ext cx="10159285" cy="4412302"/>
              </a:xfrm>
              <a:blipFill rotWithShape="0">
                <a:blip r:embed="rId2"/>
                <a:stretch>
                  <a:fillRect l="-360" t="-967" r="-3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78558" y="320623"/>
            <a:ext cx="5192332" cy="748324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latin typeface="CF National Stitches" pitchFamily="2" charset="0"/>
              </a:rPr>
              <a:t>CUESTIONARIO</a:t>
            </a:r>
            <a:endParaRPr lang="es-ES" dirty="0">
              <a:latin typeface="CF National Stitch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36383" y="500928"/>
            <a:ext cx="6319234" cy="748324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latin typeface="CF National Stitches" pitchFamily="2" charset="0"/>
              </a:rPr>
              <a:t>PRODUCTOS OBTENIDOS</a:t>
            </a:r>
            <a:endParaRPr lang="es-ES" dirty="0">
              <a:latin typeface="CF National Stitches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 b="19812"/>
          <a:stretch/>
        </p:blipFill>
        <p:spPr>
          <a:xfrm>
            <a:off x="8261523" y="1777285"/>
            <a:ext cx="3164458" cy="37219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4" b="29577"/>
          <a:stretch/>
        </p:blipFill>
        <p:spPr>
          <a:xfrm>
            <a:off x="4513771" y="2350395"/>
            <a:ext cx="3164458" cy="25757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6" t="12820" r="37255" b="3748"/>
          <a:stretch/>
        </p:blipFill>
        <p:spPr>
          <a:xfrm>
            <a:off x="1079679" y="1571222"/>
            <a:ext cx="3041561" cy="41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207</TotalTime>
  <Words>603</Words>
  <Application>Microsoft Office PowerPoint</Application>
  <PresentationFormat>Panorámica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 Unicode MS</vt:lpstr>
      <vt:lpstr>AR CENA</vt:lpstr>
      <vt:lpstr>Arial</vt:lpstr>
      <vt:lpstr>Calibri</vt:lpstr>
      <vt:lpstr>Cambria Math</vt:lpstr>
      <vt:lpstr>Century Gothic</vt:lpstr>
      <vt:lpstr>CF National Stitches</vt:lpstr>
      <vt:lpstr>Garamond</vt:lpstr>
      <vt:lpstr>Times New Roman</vt:lpstr>
      <vt:lpstr>Woodcutter Tags on a Rope</vt:lpstr>
      <vt:lpstr>Savon</vt:lpstr>
      <vt:lpstr>Practica 2: estequiometria</vt:lpstr>
      <vt:lpstr>Presentación de PowerPoint</vt:lpstr>
      <vt:lpstr>Presentación de PowerPoint</vt:lpstr>
      <vt:lpstr>PRELABORATORIO</vt:lpstr>
      <vt:lpstr>CALCULOS Y RESULTADOS</vt:lpstr>
      <vt:lpstr>Presentación de PowerPoint</vt:lpstr>
      <vt:lpstr>Presentación de PowerPoint</vt:lpstr>
      <vt:lpstr>CUESTIONARIO</vt:lpstr>
      <vt:lpstr>PRODUCTOS OBTENIDOS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KATIA</dc:creator>
  <cp:lastModifiedBy>Usuario de Windows</cp:lastModifiedBy>
  <cp:revision>15</cp:revision>
  <dcterms:created xsi:type="dcterms:W3CDTF">2020-03-16T03:35:37Z</dcterms:created>
  <dcterms:modified xsi:type="dcterms:W3CDTF">2020-03-26T19:14:15Z</dcterms:modified>
</cp:coreProperties>
</file>