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sldIdLst>
    <p:sldId id="270" r:id="rId5"/>
    <p:sldId id="256" r:id="rId6"/>
    <p:sldId id="268" r:id="rId7"/>
    <p:sldId id="271" r:id="rId8"/>
    <p:sldId id="272" r:id="rId9"/>
    <p:sldId id="273" r:id="rId10"/>
    <p:sldId id="274" r:id="rId11"/>
    <p:sldId id="257" r:id="rId12"/>
    <p:sldId id="258" r:id="rId13"/>
    <p:sldId id="259" r:id="rId14"/>
    <p:sldId id="260" r:id="rId15"/>
    <p:sldId id="261" r:id="rId16"/>
    <p:sldId id="262" r:id="rId17"/>
    <p:sldId id="263" r:id="rId18"/>
    <p:sldId id="264" r:id="rId19"/>
    <p:sldId id="265" r:id="rId20"/>
    <p:sldId id="266" r:id="rId21"/>
    <p:sldId id="267" r:id="rId22"/>
    <p:sldId id="285" r:id="rId23"/>
    <p:sldId id="277" r:id="rId24"/>
    <p:sldId id="278" r:id="rId25"/>
    <p:sldId id="279" r:id="rId26"/>
    <p:sldId id="280" r:id="rId27"/>
    <p:sldId id="281" r:id="rId28"/>
    <p:sldId id="282" r:id="rId29"/>
    <p:sldId id="283" r:id="rId30"/>
    <p:sldId id="284" r:id="rId31"/>
    <p:sldId id="269" r:id="rId32"/>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FF"/>
    <a:srgbClr val="FF0000"/>
    <a:srgbClr val="00E2B7"/>
    <a:srgbClr val="000000"/>
    <a:srgbClr val="9933FF"/>
    <a:srgbClr val="0066CC"/>
    <a:srgbClr val="66CCFF"/>
    <a:srgbClr val="FFFFFF"/>
    <a:srgbClr val="F0665B"/>
    <a:srgbClr val="DBCD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75" d="100"/>
          <a:sy n="75" d="100"/>
        </p:scale>
        <p:origin x="540"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 /><Relationship Id="rId13" Type="http://schemas.openxmlformats.org/officeDocument/2006/relationships/slide" Target="slides/slide9.xml" /><Relationship Id="rId18" Type="http://schemas.openxmlformats.org/officeDocument/2006/relationships/slide" Target="slides/slide14.xml" /><Relationship Id="rId26" Type="http://schemas.openxmlformats.org/officeDocument/2006/relationships/slide" Target="slides/slide22.xml" /><Relationship Id="rId3" Type="http://schemas.openxmlformats.org/officeDocument/2006/relationships/slideMaster" Target="slideMasters/slideMaster3.xml" /><Relationship Id="rId21" Type="http://schemas.openxmlformats.org/officeDocument/2006/relationships/slide" Target="slides/slide17.xml" /><Relationship Id="rId34" Type="http://schemas.openxmlformats.org/officeDocument/2006/relationships/viewProps" Target="viewProps.xml" /><Relationship Id="rId7" Type="http://schemas.openxmlformats.org/officeDocument/2006/relationships/slide" Target="slides/slide3.xml" /><Relationship Id="rId12" Type="http://schemas.openxmlformats.org/officeDocument/2006/relationships/slide" Target="slides/slide8.xml" /><Relationship Id="rId17" Type="http://schemas.openxmlformats.org/officeDocument/2006/relationships/slide" Target="slides/slide13.xml" /><Relationship Id="rId25" Type="http://schemas.openxmlformats.org/officeDocument/2006/relationships/slide" Target="slides/slide21.xml" /><Relationship Id="rId33" Type="http://schemas.openxmlformats.org/officeDocument/2006/relationships/presProps" Target="presProps.xml" /><Relationship Id="rId2" Type="http://schemas.openxmlformats.org/officeDocument/2006/relationships/slideMaster" Target="slideMasters/slideMaster2.xml" /><Relationship Id="rId16" Type="http://schemas.openxmlformats.org/officeDocument/2006/relationships/slide" Target="slides/slide12.xml" /><Relationship Id="rId20" Type="http://schemas.openxmlformats.org/officeDocument/2006/relationships/slide" Target="slides/slide16.xml" /><Relationship Id="rId29" Type="http://schemas.openxmlformats.org/officeDocument/2006/relationships/slide" Target="slides/slide25.xml" /><Relationship Id="rId1" Type="http://schemas.openxmlformats.org/officeDocument/2006/relationships/slideMaster" Target="slideMasters/slideMaster1.xml" /><Relationship Id="rId6" Type="http://schemas.openxmlformats.org/officeDocument/2006/relationships/slide" Target="slides/slide2.xml" /><Relationship Id="rId11" Type="http://schemas.openxmlformats.org/officeDocument/2006/relationships/slide" Target="slides/slide7.xml" /><Relationship Id="rId24" Type="http://schemas.openxmlformats.org/officeDocument/2006/relationships/slide" Target="slides/slide20.xml" /><Relationship Id="rId32" Type="http://schemas.openxmlformats.org/officeDocument/2006/relationships/slide" Target="slides/slide28.xml" /><Relationship Id="rId5" Type="http://schemas.openxmlformats.org/officeDocument/2006/relationships/slide" Target="slides/slide1.xml" /><Relationship Id="rId15" Type="http://schemas.openxmlformats.org/officeDocument/2006/relationships/slide" Target="slides/slide11.xml" /><Relationship Id="rId23" Type="http://schemas.openxmlformats.org/officeDocument/2006/relationships/slide" Target="slides/slide19.xml" /><Relationship Id="rId28" Type="http://schemas.openxmlformats.org/officeDocument/2006/relationships/slide" Target="slides/slide24.xml" /><Relationship Id="rId36" Type="http://schemas.openxmlformats.org/officeDocument/2006/relationships/tableStyles" Target="tableStyles.xml" /><Relationship Id="rId10" Type="http://schemas.openxmlformats.org/officeDocument/2006/relationships/slide" Target="slides/slide6.xml" /><Relationship Id="rId19" Type="http://schemas.openxmlformats.org/officeDocument/2006/relationships/slide" Target="slides/slide15.xml" /><Relationship Id="rId31" Type="http://schemas.openxmlformats.org/officeDocument/2006/relationships/slide" Target="slides/slide27.xml" /><Relationship Id="rId4" Type="http://schemas.openxmlformats.org/officeDocument/2006/relationships/slideMaster" Target="slideMasters/slideMaster4.xml" /><Relationship Id="rId9" Type="http://schemas.openxmlformats.org/officeDocument/2006/relationships/slide" Target="slides/slide5.xml" /><Relationship Id="rId14" Type="http://schemas.openxmlformats.org/officeDocument/2006/relationships/slide" Target="slides/slide10.xml" /><Relationship Id="rId22" Type="http://schemas.openxmlformats.org/officeDocument/2006/relationships/slide" Target="slides/slide18.xml" /><Relationship Id="rId27" Type="http://schemas.openxmlformats.org/officeDocument/2006/relationships/slide" Target="slides/slide23.xml" /><Relationship Id="rId30" Type="http://schemas.openxmlformats.org/officeDocument/2006/relationships/slide" Target="slides/slide26.xml" /><Relationship Id="rId35" Type="http://schemas.openxmlformats.org/officeDocument/2006/relationships/theme" Target="theme/theme1.xml" /></Relationships>
</file>

<file path=ppt/charts/_rels/chart1.xml.rels><?xml version="1.0" encoding="UTF-8" standalone="yes"?>
<Relationships xmlns="http://schemas.openxmlformats.org/package/2006/relationships"><Relationship Id="rId1" Type="http://schemas.openxmlformats.org/officeDocument/2006/relationships/oleObject" Target="Gr&#225;fico%20en%20Microsoft%20PowerPoint" TargetMode="External" /></Relationships>
</file>

<file path=ppt/charts/_rels/chart2.xml.rels><?xml version="1.0" encoding="UTF-8" standalone="yes"?>
<Relationships xmlns="http://schemas.openxmlformats.org/package/2006/relationships"><Relationship Id="rId1" Type="http://schemas.openxmlformats.org/officeDocument/2006/relationships/package" Target="../embeddings/Hoja_de_c_lculo_de_Microsoft_Excel.xlsx" /></Relationships>
</file>

<file path=ppt/charts/_rels/chart3.xml.rels><?xml version="1.0" encoding="UTF-8" standalone="yes"?>
<Relationships xmlns="http://schemas.openxmlformats.org/package/2006/relationships"><Relationship Id="rId1" Type="http://schemas.openxmlformats.org/officeDocument/2006/relationships/package" Target="../embeddings/Hoja_de_c_lculo_de_Microsoft_Excel1.xlsx" /></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34"/>
    </mc:Choice>
    <mc:Fallback>
      <c:style val="34"/>
    </mc:Fallback>
  </mc:AlternateContent>
  <c:chart>
    <c:title>
      <c:tx>
        <c:rich>
          <a:bodyPr/>
          <a:lstStyle/>
          <a:p>
            <a:pPr>
              <a:defRPr/>
            </a:pPr>
            <a:r>
              <a:rPr lang="en-US"/>
              <a:t>Gráfica de KBr</a:t>
            </a:r>
          </a:p>
        </c:rich>
      </c:tx>
      <c:overlay val="0"/>
    </c:title>
    <c:autoTitleDeleted val="0"/>
    <c:plotArea>
      <c:layout/>
      <c:scatterChart>
        <c:scatterStyle val="smoothMarker"/>
        <c:varyColors val="0"/>
        <c:ser>
          <c:idx val="0"/>
          <c:order val="0"/>
          <c:tx>
            <c:v>.</c:v>
          </c:tx>
          <c:marker>
            <c:symbol val="none"/>
          </c:marker>
          <c:xVal>
            <c:numRef>
              <c:f>'[Gráfico en Microsoft PowerPoint]Hoja1'!$A$2:$A$7</c:f>
              <c:numCache>
                <c:formatCode>General</c:formatCode>
                <c:ptCount val="6"/>
                <c:pt idx="0">
                  <c:v>50</c:v>
                </c:pt>
                <c:pt idx="1">
                  <c:v>57.14</c:v>
                </c:pt>
                <c:pt idx="2">
                  <c:v>66</c:v>
                </c:pt>
                <c:pt idx="3">
                  <c:v>80</c:v>
                </c:pt>
                <c:pt idx="4">
                  <c:v>100</c:v>
                </c:pt>
                <c:pt idx="5">
                  <c:v>133.30000000000001</c:v>
                </c:pt>
              </c:numCache>
            </c:numRef>
          </c:xVal>
          <c:yVal>
            <c:numRef>
              <c:f>'[Gráfico en Microsoft PowerPoint]Hoja1'!$B$2:$B$7</c:f>
              <c:numCache>
                <c:formatCode>General</c:formatCode>
                <c:ptCount val="6"/>
                <c:pt idx="0">
                  <c:v>20</c:v>
                </c:pt>
                <c:pt idx="1">
                  <c:v>33</c:v>
                </c:pt>
                <c:pt idx="2">
                  <c:v>38</c:v>
                </c:pt>
                <c:pt idx="3">
                  <c:v>48</c:v>
                </c:pt>
                <c:pt idx="4">
                  <c:v>51</c:v>
                </c:pt>
                <c:pt idx="5">
                  <c:v>58</c:v>
                </c:pt>
              </c:numCache>
            </c:numRef>
          </c:yVal>
          <c:smooth val="1"/>
          <c:extLst>
            <c:ext xmlns:c16="http://schemas.microsoft.com/office/drawing/2014/chart" uri="{C3380CC4-5D6E-409C-BE32-E72D297353CC}">
              <c16:uniqueId val="{00000000-B301-433D-A1B2-CE07E61B63F9}"/>
            </c:ext>
          </c:extLst>
        </c:ser>
        <c:dLbls>
          <c:showLegendKey val="0"/>
          <c:showVal val="0"/>
          <c:showCatName val="0"/>
          <c:showSerName val="0"/>
          <c:showPercent val="0"/>
          <c:showBubbleSize val="0"/>
        </c:dLbls>
        <c:axId val="133416064"/>
        <c:axId val="133401216"/>
      </c:scatterChart>
      <c:valAx>
        <c:axId val="133416064"/>
        <c:scaling>
          <c:orientation val="minMax"/>
        </c:scaling>
        <c:delete val="0"/>
        <c:axPos val="b"/>
        <c:numFmt formatCode="General" sourceLinked="1"/>
        <c:majorTickMark val="out"/>
        <c:minorTickMark val="none"/>
        <c:tickLblPos val="nextTo"/>
        <c:crossAx val="133401216"/>
        <c:crosses val="autoZero"/>
        <c:crossBetween val="midCat"/>
      </c:valAx>
      <c:valAx>
        <c:axId val="133401216"/>
        <c:scaling>
          <c:orientation val="minMax"/>
        </c:scaling>
        <c:delete val="0"/>
        <c:axPos val="l"/>
        <c:majorGridlines/>
        <c:numFmt formatCode="General" sourceLinked="1"/>
        <c:majorTickMark val="out"/>
        <c:minorTickMark val="none"/>
        <c:tickLblPos val="nextTo"/>
        <c:crossAx val="133416064"/>
        <c:crosses val="autoZero"/>
        <c:crossBetween val="midCat"/>
      </c:valAx>
    </c:plotArea>
    <c:legend>
      <c:legendPos val="r"/>
      <c:overlay val="0"/>
    </c:legend>
    <c:plotVisOnly val="1"/>
    <c:dispBlanksAs val="gap"/>
    <c:showDLblsOverMax val="0"/>
  </c:chart>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c:spPr>
  <c:txPr>
    <a:bodyPr/>
    <a:lstStyle/>
    <a:p>
      <a:pPr>
        <a:defRPr>
          <a:solidFill>
            <a:schemeClr val="dk1"/>
          </a:solidFill>
          <a:latin typeface="+mn-lt"/>
          <a:ea typeface="+mn-ea"/>
          <a:cs typeface="+mn-cs"/>
        </a:defRPr>
      </a:pPr>
      <a:endParaRPr lang="es-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34"/>
    </mc:Choice>
    <mc:Fallback>
      <c:style val="34"/>
    </mc:Fallback>
  </mc:AlternateContent>
  <c:chart>
    <c:title>
      <c:tx>
        <c:rich>
          <a:bodyPr/>
          <a:lstStyle/>
          <a:p>
            <a:pPr>
              <a:defRPr/>
            </a:pPr>
            <a:r>
              <a:rPr lang="en-US"/>
              <a:t>Gráfica del KBr</a:t>
            </a:r>
          </a:p>
        </c:rich>
      </c:tx>
      <c:overlay val="0"/>
    </c:title>
    <c:autoTitleDeleted val="0"/>
    <c:plotArea>
      <c:layout/>
      <c:scatterChart>
        <c:scatterStyle val="smoothMarker"/>
        <c:varyColors val="0"/>
        <c:ser>
          <c:idx val="0"/>
          <c:order val="0"/>
          <c:tx>
            <c:strRef>
              <c:f>Hoja1!$B$1</c:f>
              <c:strCache>
                <c:ptCount val="1"/>
                <c:pt idx="0">
                  <c:v>KBr</c:v>
                </c:pt>
              </c:strCache>
            </c:strRef>
          </c:tx>
          <c:marker>
            <c:symbol val="none"/>
          </c:marker>
          <c:xVal>
            <c:numRef>
              <c:f>Hoja1!$A$2:$A$8</c:f>
              <c:numCache>
                <c:formatCode>General</c:formatCode>
                <c:ptCount val="7"/>
                <c:pt idx="0">
                  <c:v>62.5</c:v>
                </c:pt>
                <c:pt idx="1">
                  <c:v>71.42</c:v>
                </c:pt>
                <c:pt idx="2">
                  <c:v>83.33</c:v>
                </c:pt>
                <c:pt idx="3">
                  <c:v>100</c:v>
                </c:pt>
              </c:numCache>
            </c:numRef>
          </c:xVal>
          <c:yVal>
            <c:numRef>
              <c:f>Hoja1!$B$2:$B$8</c:f>
              <c:numCache>
                <c:formatCode>General</c:formatCode>
                <c:ptCount val="7"/>
                <c:pt idx="0">
                  <c:v>72</c:v>
                </c:pt>
                <c:pt idx="1">
                  <c:v>67</c:v>
                </c:pt>
                <c:pt idx="2">
                  <c:v>63</c:v>
                </c:pt>
                <c:pt idx="3">
                  <c:v>59</c:v>
                </c:pt>
              </c:numCache>
            </c:numRef>
          </c:yVal>
          <c:smooth val="1"/>
          <c:extLst>
            <c:ext xmlns:c16="http://schemas.microsoft.com/office/drawing/2014/chart" uri="{C3380CC4-5D6E-409C-BE32-E72D297353CC}">
              <c16:uniqueId val="{00000000-849E-4C2F-BC57-658F06E9C2F3}"/>
            </c:ext>
          </c:extLst>
        </c:ser>
        <c:dLbls>
          <c:showLegendKey val="0"/>
          <c:showVal val="0"/>
          <c:showCatName val="0"/>
          <c:showSerName val="0"/>
          <c:showPercent val="0"/>
          <c:showBubbleSize val="0"/>
        </c:dLbls>
        <c:axId val="50244224"/>
        <c:axId val="49998848"/>
      </c:scatterChart>
      <c:valAx>
        <c:axId val="50244224"/>
        <c:scaling>
          <c:orientation val="minMax"/>
        </c:scaling>
        <c:delete val="0"/>
        <c:axPos val="b"/>
        <c:numFmt formatCode="General" sourceLinked="1"/>
        <c:majorTickMark val="out"/>
        <c:minorTickMark val="none"/>
        <c:tickLblPos val="nextTo"/>
        <c:crossAx val="49998848"/>
        <c:crosses val="autoZero"/>
        <c:crossBetween val="midCat"/>
      </c:valAx>
      <c:valAx>
        <c:axId val="49998848"/>
        <c:scaling>
          <c:orientation val="minMax"/>
        </c:scaling>
        <c:delete val="0"/>
        <c:axPos val="l"/>
        <c:majorGridlines/>
        <c:numFmt formatCode="General" sourceLinked="1"/>
        <c:majorTickMark val="out"/>
        <c:minorTickMark val="none"/>
        <c:tickLblPos val="nextTo"/>
        <c:crossAx val="50244224"/>
        <c:crosses val="autoZero"/>
        <c:crossBetween val="midCat"/>
      </c:valAx>
    </c:plotArea>
    <c:legend>
      <c:legendPos val="r"/>
      <c:overlay val="0"/>
    </c:legend>
    <c:plotVisOnly val="1"/>
    <c:dispBlanksAs val="gap"/>
    <c:showDLblsOverMax val="0"/>
  </c:chart>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c:spPr>
  <c:txPr>
    <a:bodyPr/>
    <a:lstStyle/>
    <a:p>
      <a:pPr>
        <a:defRPr>
          <a:solidFill>
            <a:schemeClr val="dk1"/>
          </a:solidFill>
          <a:latin typeface="+mn-lt"/>
          <a:ea typeface="+mn-ea"/>
          <a:cs typeface="+mn-cs"/>
        </a:defRPr>
      </a:pPr>
      <a:endParaRPr lang="es-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34"/>
    </mc:Choice>
    <mc:Fallback>
      <c:style val="34"/>
    </mc:Fallback>
  </mc:AlternateContent>
  <c:chart>
    <c:title>
      <c:overlay val="0"/>
    </c:title>
    <c:autoTitleDeleted val="0"/>
    <c:plotArea>
      <c:layout/>
      <c:scatterChart>
        <c:scatterStyle val="smoothMarker"/>
        <c:varyColors val="0"/>
        <c:ser>
          <c:idx val="0"/>
          <c:order val="0"/>
          <c:tx>
            <c:strRef>
              <c:f>Hoja1!$B$1</c:f>
              <c:strCache>
                <c:ptCount val="1"/>
                <c:pt idx="0">
                  <c:v>KCl</c:v>
                </c:pt>
              </c:strCache>
            </c:strRef>
          </c:tx>
          <c:marker>
            <c:symbol val="none"/>
          </c:marker>
          <c:xVal>
            <c:numRef>
              <c:f>Hoja1!$A$2:$A$9</c:f>
              <c:numCache>
                <c:formatCode>General</c:formatCode>
                <c:ptCount val="8"/>
                <c:pt idx="0">
                  <c:v>35.700000000000003</c:v>
                </c:pt>
                <c:pt idx="1">
                  <c:v>38.4</c:v>
                </c:pt>
                <c:pt idx="2">
                  <c:v>41.66</c:v>
                </c:pt>
                <c:pt idx="3">
                  <c:v>45.6</c:v>
                </c:pt>
                <c:pt idx="4">
                  <c:v>56</c:v>
                </c:pt>
              </c:numCache>
            </c:numRef>
          </c:xVal>
          <c:yVal>
            <c:numRef>
              <c:f>Hoja1!$B$2:$B$9</c:f>
              <c:numCache>
                <c:formatCode>General</c:formatCode>
                <c:ptCount val="8"/>
                <c:pt idx="0">
                  <c:v>42</c:v>
                </c:pt>
                <c:pt idx="1">
                  <c:v>50</c:v>
                </c:pt>
                <c:pt idx="2">
                  <c:v>61</c:v>
                </c:pt>
                <c:pt idx="3">
                  <c:v>68</c:v>
                </c:pt>
                <c:pt idx="4">
                  <c:v>75</c:v>
                </c:pt>
              </c:numCache>
            </c:numRef>
          </c:yVal>
          <c:smooth val="1"/>
          <c:extLst>
            <c:ext xmlns:c16="http://schemas.microsoft.com/office/drawing/2014/chart" uri="{C3380CC4-5D6E-409C-BE32-E72D297353CC}">
              <c16:uniqueId val="{00000000-899F-4192-A48F-FEE64B35F4CD}"/>
            </c:ext>
          </c:extLst>
        </c:ser>
        <c:dLbls>
          <c:showLegendKey val="0"/>
          <c:showVal val="0"/>
          <c:showCatName val="0"/>
          <c:showSerName val="0"/>
          <c:showPercent val="0"/>
          <c:showBubbleSize val="0"/>
        </c:dLbls>
        <c:axId val="133293184"/>
        <c:axId val="133268224"/>
      </c:scatterChart>
      <c:valAx>
        <c:axId val="133293184"/>
        <c:scaling>
          <c:orientation val="minMax"/>
        </c:scaling>
        <c:delete val="0"/>
        <c:axPos val="b"/>
        <c:numFmt formatCode="General" sourceLinked="1"/>
        <c:majorTickMark val="out"/>
        <c:minorTickMark val="none"/>
        <c:tickLblPos val="nextTo"/>
        <c:crossAx val="133268224"/>
        <c:crosses val="autoZero"/>
        <c:crossBetween val="midCat"/>
      </c:valAx>
      <c:valAx>
        <c:axId val="133268224"/>
        <c:scaling>
          <c:orientation val="minMax"/>
        </c:scaling>
        <c:delete val="0"/>
        <c:axPos val="l"/>
        <c:majorGridlines/>
        <c:numFmt formatCode="General" sourceLinked="1"/>
        <c:majorTickMark val="out"/>
        <c:minorTickMark val="none"/>
        <c:tickLblPos val="nextTo"/>
        <c:crossAx val="133293184"/>
        <c:crosses val="autoZero"/>
        <c:crossBetween val="midCat"/>
      </c:valAx>
    </c:plotArea>
    <c:legend>
      <c:legendPos val="r"/>
      <c:overlay val="0"/>
    </c:legend>
    <c:plotVisOnly val="1"/>
    <c:dispBlanksAs val="gap"/>
    <c:showDLblsOverMax val="0"/>
  </c:chart>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c:spPr>
  <c:txPr>
    <a:bodyPr/>
    <a:lstStyle/>
    <a:p>
      <a:pPr>
        <a:defRPr>
          <a:solidFill>
            <a:schemeClr val="dk1"/>
          </a:solidFill>
          <a:latin typeface="+mn-lt"/>
          <a:ea typeface="+mn-ea"/>
          <a:cs typeface="+mn-cs"/>
        </a:defRPr>
      </a:pPr>
      <a:endParaRPr lang="es-US"/>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4" name="Marcador de fecha 3"/>
          <p:cNvSpPr>
            <a:spLocks noGrp="1"/>
          </p:cNvSpPr>
          <p:nvPr>
            <p:ph type="dt" sz="half" idx="10"/>
          </p:nvPr>
        </p:nvSpPr>
        <p:spPr/>
        <p:txBody>
          <a:bodyPr/>
          <a:lstStyle/>
          <a:p>
            <a:fld id="{BFA54572-E4A8-4514-ABA4-721D2C2E6388}" type="datetimeFigureOut">
              <a:rPr lang="es-MX" smtClean="0"/>
              <a:t>21/05/2020</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D325F901-EE9A-4183-9C49-D8FE9699E797}" type="slidenum">
              <a:rPr lang="es-MX" smtClean="0"/>
              <a:t>‹Nº›</a:t>
            </a:fld>
            <a:endParaRPr lang="es-MX"/>
          </a:p>
        </p:txBody>
      </p:sp>
    </p:spTree>
    <p:extLst>
      <p:ext uri="{BB962C8B-B14F-4D97-AF65-F5344CB8AC3E}">
        <p14:creationId xmlns:p14="http://schemas.microsoft.com/office/powerpoint/2010/main" val="291242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BFA54572-E4A8-4514-ABA4-721D2C2E6388}" type="datetimeFigureOut">
              <a:rPr lang="es-MX" smtClean="0"/>
              <a:t>21/05/2020</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D325F901-EE9A-4183-9C49-D8FE9699E797}" type="slidenum">
              <a:rPr lang="es-MX" smtClean="0"/>
              <a:t>‹Nº›</a:t>
            </a:fld>
            <a:endParaRPr lang="es-MX"/>
          </a:p>
        </p:txBody>
      </p:sp>
    </p:spTree>
    <p:extLst>
      <p:ext uri="{BB962C8B-B14F-4D97-AF65-F5344CB8AC3E}">
        <p14:creationId xmlns:p14="http://schemas.microsoft.com/office/powerpoint/2010/main" val="322182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BFA54572-E4A8-4514-ABA4-721D2C2E6388}" type="datetimeFigureOut">
              <a:rPr lang="es-MX" smtClean="0"/>
              <a:t>21/05/2020</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D325F901-EE9A-4183-9C49-D8FE9699E797}" type="slidenum">
              <a:rPr lang="es-MX" smtClean="0"/>
              <a:t>‹Nº›</a:t>
            </a:fld>
            <a:endParaRPr lang="es-MX"/>
          </a:p>
        </p:txBody>
      </p:sp>
    </p:spTree>
    <p:extLst>
      <p:ext uri="{BB962C8B-B14F-4D97-AF65-F5344CB8AC3E}">
        <p14:creationId xmlns:p14="http://schemas.microsoft.com/office/powerpoint/2010/main" val="3663716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BD4082-D434-490F-911D-AE03BF12555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7D98E36B-AF83-49A7-ACF3-0FB8C3BCA7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B6214893-717A-41E6-88AB-A8D8175883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1E1D6D-80A1-41ED-87D4-C93C25753874}"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21/05/2020</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7CAB885B-A6D6-409E-8A86-E65D4BB6D25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A32388FF-2207-49AC-A6E8-6AE327DC21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2A261-6A09-4BFA-88B1-E01AF139C713}"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576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4E6AF3-16E4-46D4-B596-148BE3921A7B}"/>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E28C17A6-EC65-4163-B6D4-8C9B2789539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07B3F8F6-DB25-47BB-9E12-3315D05A18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1E1D6D-80A1-41ED-87D4-C93C25753874}"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21/05/2020</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DF31CEBB-0BA8-4A89-830C-9AC8D909EB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E08C1806-7749-4CD5-AF67-43431A454E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2A261-6A09-4BFA-88B1-E01AF139C713}"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08600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20BB0F-8144-458D-B2AD-3D3EC3EF1F0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17E99226-9FD7-4094-AEE6-F1295A4063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66B7134-0521-4C07-B131-DC82CA4301B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1E1D6D-80A1-41ED-87D4-C93C25753874}"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21/05/2020</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59C295E5-6C91-443C-9B4B-57491BE6AC9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27011118-E8CD-48C2-B73C-B67355B85D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2A261-6A09-4BFA-88B1-E01AF139C713}"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0611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D1B163-AF3F-4F21-824C-B8CA0E0ACE63}"/>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4054E39C-A567-4A11-8A5E-A48B8678817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B5D1607A-EDB0-4A5D-8EE3-0E44EB0660C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88293F5C-CF1F-40A8-B130-9ADD35784F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1E1D6D-80A1-41ED-87D4-C93C25753874}"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21/05/2020</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B6F41CD2-332F-4B21-84CA-F1CD83E1F7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FC8440BD-B4E4-4CCF-9072-F4F3996059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2A261-6A09-4BFA-88B1-E01AF139C713}"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385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F0E466-DEE4-4C44-8538-EFE14E2B4E71}"/>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6C5ED90B-B00B-405A-9AE1-A11500AD5D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034CEE-2732-4611-B5CC-5F04C70223B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AD13F0FE-A6F6-4F8C-968C-831A37336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5B9E24C-BA58-4A6F-8FA4-C259C92FBBA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931FD84C-928B-452F-B085-78B1D481CDE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1E1D6D-80A1-41ED-87D4-C93C25753874}"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21/05/2020</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a:extLst>
              <a:ext uri="{FF2B5EF4-FFF2-40B4-BE49-F238E27FC236}">
                <a16:creationId xmlns:a16="http://schemas.microsoft.com/office/drawing/2014/main" id="{64C14196-D820-48EC-89C0-1BA24A870F9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a:extLst>
              <a:ext uri="{FF2B5EF4-FFF2-40B4-BE49-F238E27FC236}">
                <a16:creationId xmlns:a16="http://schemas.microsoft.com/office/drawing/2014/main" id="{6882A2E0-2C09-4C06-96F0-C943672264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2A261-6A09-4BFA-88B1-E01AF139C713}"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4836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600833-FB40-4D1F-8C95-5BC4DAB23FC2}"/>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B15F1E33-F436-430A-AF13-196AA7511E8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1E1D6D-80A1-41ED-87D4-C93C25753874}"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21/05/2020</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a:extLst>
              <a:ext uri="{FF2B5EF4-FFF2-40B4-BE49-F238E27FC236}">
                <a16:creationId xmlns:a16="http://schemas.microsoft.com/office/drawing/2014/main" id="{B6CF3497-1545-40C1-8C88-8906A53AF82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a:extLst>
              <a:ext uri="{FF2B5EF4-FFF2-40B4-BE49-F238E27FC236}">
                <a16:creationId xmlns:a16="http://schemas.microsoft.com/office/drawing/2014/main" id="{13804C0D-BB35-4AEC-BDF9-316B991F5A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2A261-6A09-4BFA-88B1-E01AF139C713}"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380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E4F4D89-EBD6-4466-A5E0-C012A97F464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1E1D6D-80A1-41ED-87D4-C93C25753874}"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21/05/2020</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a:extLst>
              <a:ext uri="{FF2B5EF4-FFF2-40B4-BE49-F238E27FC236}">
                <a16:creationId xmlns:a16="http://schemas.microsoft.com/office/drawing/2014/main" id="{FEF615C9-302E-4CF0-ABBD-617A9BC4FB1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a:extLst>
              <a:ext uri="{FF2B5EF4-FFF2-40B4-BE49-F238E27FC236}">
                <a16:creationId xmlns:a16="http://schemas.microsoft.com/office/drawing/2014/main" id="{26CFD8B4-CF0E-4F2F-8518-F81218524F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2A261-6A09-4BFA-88B1-E01AF139C713}"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6424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D5EC7D-034A-435F-A777-D1BE8C9CC1B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5220550F-EFCF-485F-B599-D62D302D62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5415A395-102A-46A2-A4F6-B1E460B056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505EEE7-C3B5-4710-B9AF-4BFFF85C9A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1E1D6D-80A1-41ED-87D4-C93C25753874}"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21/05/2020</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F11936AB-69EC-437F-AA66-BB3F492A898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F7B634BF-2849-46D7-8887-475B6E73E2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2A261-6A09-4BFA-88B1-E01AF139C713}"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06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BFA54572-E4A8-4514-ABA4-721D2C2E6388}" type="datetimeFigureOut">
              <a:rPr lang="es-MX" smtClean="0"/>
              <a:t>21/05/2020</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D325F901-EE9A-4183-9C49-D8FE9699E797}" type="slidenum">
              <a:rPr lang="es-MX" smtClean="0"/>
              <a:t>‹Nº›</a:t>
            </a:fld>
            <a:endParaRPr lang="es-MX"/>
          </a:p>
        </p:txBody>
      </p:sp>
    </p:spTree>
    <p:extLst>
      <p:ext uri="{BB962C8B-B14F-4D97-AF65-F5344CB8AC3E}">
        <p14:creationId xmlns:p14="http://schemas.microsoft.com/office/powerpoint/2010/main" val="41464378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84AE85-2DC9-4BA9-8529-4EDDB0B690F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39D23690-C9E5-48EA-AB27-AFD3BD66FD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7992DCF9-0A1B-411F-8869-CDC9EE6CBE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599B048-6239-457D-8E18-D098EDB467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1E1D6D-80A1-41ED-87D4-C93C25753874}"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21/05/2020</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D7F27B9B-B67D-4954-84BC-B97C8626CF0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476906DC-7F3E-4314-AFC4-E65861147E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2A261-6A09-4BFA-88B1-E01AF139C713}"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9057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3FC0CE-6847-4D07-A137-635B363A31C5}"/>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69264F54-CDD9-43A3-8B32-CE6979AE0C2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21D4A210-049C-4196-A4BF-B04CB43A85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1E1D6D-80A1-41ED-87D4-C93C25753874}"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21/05/2020</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406B6195-2867-4BBD-88FB-588586BF8F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5FC38F64-FB07-44E3-B770-56ADE9C56A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2A261-6A09-4BFA-88B1-E01AF139C713}"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1954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9857726-C984-4C37-8EEB-11807B5D013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9FD120AB-71F9-4D7A-84BE-10894348500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DFA7AE13-5F6D-434A-90C1-6055F3770C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1E1D6D-80A1-41ED-87D4-C93C25753874}"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21/05/2020</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C3923D3D-2AEE-4BDC-9D42-E7F648042C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5CA822C7-2539-4599-84F3-BD908538F4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2A261-6A09-4BFA-88B1-E01AF139C713}"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9873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655727-3E00-4018-9B81-BEEDD69B57B9}"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21/05/2020</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297D-6FAF-4A4E-B94F-77B34F234DDB}"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99256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655727-3E00-4018-9B81-BEEDD69B57B9}"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21/05/2020</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297D-6FAF-4A4E-B94F-77B34F234DDB}"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0182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655727-3E00-4018-9B81-BEEDD69B57B9}"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21/05/2020</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297D-6FAF-4A4E-B94F-77B34F234DDB}"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78493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655727-3E00-4018-9B81-BEEDD69B57B9}"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21/05/2020</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297D-6FAF-4A4E-B94F-77B34F234DDB}"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09234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655727-3E00-4018-9B81-BEEDD69B57B9}"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21/05/2020</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297D-6FAF-4A4E-B94F-77B34F234DDB}"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26026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655727-3E00-4018-9B81-BEEDD69B57B9}"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21/05/2020</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297D-6FAF-4A4E-B94F-77B34F234DDB}"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35846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655727-3E00-4018-9B81-BEEDD69B57B9}"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21/05/2020</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297D-6FAF-4A4E-B94F-77B34F234DDB}"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44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BFA54572-E4A8-4514-ABA4-721D2C2E6388}" type="datetimeFigureOut">
              <a:rPr lang="es-MX" smtClean="0"/>
              <a:t>21/05/2020</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D325F901-EE9A-4183-9C49-D8FE9699E797}" type="slidenum">
              <a:rPr lang="es-MX" smtClean="0"/>
              <a:t>‹Nº›</a:t>
            </a:fld>
            <a:endParaRPr lang="es-MX"/>
          </a:p>
        </p:txBody>
      </p:sp>
    </p:spTree>
    <p:extLst>
      <p:ext uri="{BB962C8B-B14F-4D97-AF65-F5344CB8AC3E}">
        <p14:creationId xmlns:p14="http://schemas.microsoft.com/office/powerpoint/2010/main" val="8847468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655727-3E00-4018-9B81-BEEDD69B57B9}"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21/05/2020</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297D-6FAF-4A4E-B94F-77B34F234DDB}"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1788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655727-3E00-4018-9B81-BEEDD69B57B9}"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21/05/2020</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297D-6FAF-4A4E-B94F-77B34F234DDB}"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7378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655727-3E00-4018-9B81-BEEDD69B57B9}"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21/05/2020</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297D-6FAF-4A4E-B94F-77B34F234DDB}"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30013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655727-3E00-4018-9B81-BEEDD69B57B9}"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21/05/2020</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297D-6FAF-4A4E-B94F-77B34F234DDB}"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72486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02E394-60CB-4E80-BB4B-F91DA702713B}"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21/05/2020</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7ABF5D-FE98-4B9D-A9AB-B8A016782A6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8291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02E394-60CB-4E80-BB4B-F91DA702713B}"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21/05/2020</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7ABF5D-FE98-4B9D-A9AB-B8A016782A6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95158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02E394-60CB-4E80-BB4B-F91DA702713B}"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21/05/2020</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7ABF5D-FE98-4B9D-A9AB-B8A016782A6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1380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02E394-60CB-4E80-BB4B-F91DA702713B}"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21/05/2020</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7ABF5D-FE98-4B9D-A9AB-B8A016782A6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1056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02E394-60CB-4E80-BB4B-F91DA702713B}"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21/05/2020</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7ABF5D-FE98-4B9D-A9AB-B8A016782A6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40861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02E394-60CB-4E80-BB4B-F91DA702713B}"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21/05/2020</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7ABF5D-FE98-4B9D-A9AB-B8A016782A6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667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fld id="{BFA54572-E4A8-4514-ABA4-721D2C2E6388}" type="datetimeFigureOut">
              <a:rPr lang="es-MX" smtClean="0"/>
              <a:t>21/05/2020</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D325F901-EE9A-4183-9C49-D8FE9699E797}" type="slidenum">
              <a:rPr lang="es-MX" smtClean="0"/>
              <a:t>‹Nº›</a:t>
            </a:fld>
            <a:endParaRPr lang="es-MX"/>
          </a:p>
        </p:txBody>
      </p:sp>
    </p:spTree>
    <p:extLst>
      <p:ext uri="{BB962C8B-B14F-4D97-AF65-F5344CB8AC3E}">
        <p14:creationId xmlns:p14="http://schemas.microsoft.com/office/powerpoint/2010/main" val="22676262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02E394-60CB-4E80-BB4B-F91DA702713B}"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21/05/2020</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7ABF5D-FE98-4B9D-A9AB-B8A016782A6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99801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02E394-60CB-4E80-BB4B-F91DA702713B}"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21/05/2020</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7ABF5D-FE98-4B9D-A9AB-B8A016782A6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04427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02E394-60CB-4E80-BB4B-F91DA702713B}"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21/05/2020</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7ABF5D-FE98-4B9D-A9AB-B8A016782A6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21654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02E394-60CB-4E80-BB4B-F91DA702713B}"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21/05/2020</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7ABF5D-FE98-4B9D-A9AB-B8A016782A6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0551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02E394-60CB-4E80-BB4B-F91DA702713B}"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21/05/2020</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7ABF5D-FE98-4B9D-A9AB-B8A016782A6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6561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fld id="{BFA54572-E4A8-4514-ABA4-721D2C2E6388}" type="datetimeFigureOut">
              <a:rPr lang="es-MX" smtClean="0"/>
              <a:t>21/05/2020</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D325F901-EE9A-4183-9C49-D8FE9699E797}" type="slidenum">
              <a:rPr lang="es-MX" smtClean="0"/>
              <a:t>‹Nº›</a:t>
            </a:fld>
            <a:endParaRPr lang="es-MX"/>
          </a:p>
        </p:txBody>
      </p:sp>
    </p:spTree>
    <p:extLst>
      <p:ext uri="{BB962C8B-B14F-4D97-AF65-F5344CB8AC3E}">
        <p14:creationId xmlns:p14="http://schemas.microsoft.com/office/powerpoint/2010/main" val="332840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fld id="{BFA54572-E4A8-4514-ABA4-721D2C2E6388}" type="datetimeFigureOut">
              <a:rPr lang="es-MX" smtClean="0"/>
              <a:t>21/05/2020</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D325F901-EE9A-4183-9C49-D8FE9699E797}" type="slidenum">
              <a:rPr lang="es-MX" smtClean="0"/>
              <a:t>‹Nº›</a:t>
            </a:fld>
            <a:endParaRPr lang="es-MX"/>
          </a:p>
        </p:txBody>
      </p:sp>
    </p:spTree>
    <p:extLst>
      <p:ext uri="{BB962C8B-B14F-4D97-AF65-F5344CB8AC3E}">
        <p14:creationId xmlns:p14="http://schemas.microsoft.com/office/powerpoint/2010/main" val="1008292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FA54572-E4A8-4514-ABA4-721D2C2E6388}" type="datetimeFigureOut">
              <a:rPr lang="es-MX" smtClean="0"/>
              <a:t>21/05/2020</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D325F901-EE9A-4183-9C49-D8FE9699E797}" type="slidenum">
              <a:rPr lang="es-MX" smtClean="0"/>
              <a:t>‹Nº›</a:t>
            </a:fld>
            <a:endParaRPr lang="es-MX"/>
          </a:p>
        </p:txBody>
      </p:sp>
    </p:spTree>
    <p:extLst>
      <p:ext uri="{BB962C8B-B14F-4D97-AF65-F5344CB8AC3E}">
        <p14:creationId xmlns:p14="http://schemas.microsoft.com/office/powerpoint/2010/main" val="3915283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BFA54572-E4A8-4514-ABA4-721D2C2E6388}" type="datetimeFigureOut">
              <a:rPr lang="es-MX" smtClean="0"/>
              <a:t>21/05/2020</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D325F901-EE9A-4183-9C49-D8FE9699E797}" type="slidenum">
              <a:rPr lang="es-MX" smtClean="0"/>
              <a:t>‹Nº›</a:t>
            </a:fld>
            <a:endParaRPr lang="es-MX"/>
          </a:p>
        </p:txBody>
      </p:sp>
    </p:spTree>
    <p:extLst>
      <p:ext uri="{BB962C8B-B14F-4D97-AF65-F5344CB8AC3E}">
        <p14:creationId xmlns:p14="http://schemas.microsoft.com/office/powerpoint/2010/main" val="3426068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BFA54572-E4A8-4514-ABA4-721D2C2E6388}" type="datetimeFigureOut">
              <a:rPr lang="es-MX" smtClean="0"/>
              <a:t>21/05/2020</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D325F901-EE9A-4183-9C49-D8FE9699E797}" type="slidenum">
              <a:rPr lang="es-MX" smtClean="0"/>
              <a:t>‹Nº›</a:t>
            </a:fld>
            <a:endParaRPr lang="es-MX"/>
          </a:p>
        </p:txBody>
      </p:sp>
    </p:spTree>
    <p:extLst>
      <p:ext uri="{BB962C8B-B14F-4D97-AF65-F5344CB8AC3E}">
        <p14:creationId xmlns:p14="http://schemas.microsoft.com/office/powerpoint/2010/main" val="1281651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 /><Relationship Id="rId3" Type="http://schemas.openxmlformats.org/officeDocument/2006/relationships/slideLayout" Target="../slideLayouts/slideLayout14.xml" /><Relationship Id="rId7" Type="http://schemas.openxmlformats.org/officeDocument/2006/relationships/slideLayout" Target="../slideLayouts/slideLayout18.xml" /><Relationship Id="rId12" Type="http://schemas.openxmlformats.org/officeDocument/2006/relationships/theme" Target="../theme/theme2.xml" /><Relationship Id="rId2" Type="http://schemas.openxmlformats.org/officeDocument/2006/relationships/slideLayout" Target="../slideLayouts/slideLayout13.xml" /><Relationship Id="rId1" Type="http://schemas.openxmlformats.org/officeDocument/2006/relationships/slideLayout" Target="../slideLayouts/slideLayout12.xml" /><Relationship Id="rId6" Type="http://schemas.openxmlformats.org/officeDocument/2006/relationships/slideLayout" Target="../slideLayouts/slideLayout17.xml" /><Relationship Id="rId11" Type="http://schemas.openxmlformats.org/officeDocument/2006/relationships/slideLayout" Target="../slideLayouts/slideLayout22.xml" /><Relationship Id="rId5" Type="http://schemas.openxmlformats.org/officeDocument/2006/relationships/slideLayout" Target="../slideLayouts/slideLayout16.xml" /><Relationship Id="rId10" Type="http://schemas.openxmlformats.org/officeDocument/2006/relationships/slideLayout" Target="../slideLayouts/slideLayout21.xml" /><Relationship Id="rId4" Type="http://schemas.openxmlformats.org/officeDocument/2006/relationships/slideLayout" Target="../slideLayouts/slideLayout15.xml" /><Relationship Id="rId9" Type="http://schemas.openxmlformats.org/officeDocument/2006/relationships/slideLayout" Target="../slideLayouts/slideLayout20.xml" /></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 /><Relationship Id="rId3" Type="http://schemas.openxmlformats.org/officeDocument/2006/relationships/slideLayout" Target="../slideLayouts/slideLayout25.xml" /><Relationship Id="rId7" Type="http://schemas.openxmlformats.org/officeDocument/2006/relationships/slideLayout" Target="../slideLayouts/slideLayout29.xml" /><Relationship Id="rId12" Type="http://schemas.openxmlformats.org/officeDocument/2006/relationships/theme" Target="../theme/theme3.xml" /><Relationship Id="rId2" Type="http://schemas.openxmlformats.org/officeDocument/2006/relationships/slideLayout" Target="../slideLayouts/slideLayout24.xml" /><Relationship Id="rId1" Type="http://schemas.openxmlformats.org/officeDocument/2006/relationships/slideLayout" Target="../slideLayouts/slideLayout23.xml" /><Relationship Id="rId6" Type="http://schemas.openxmlformats.org/officeDocument/2006/relationships/slideLayout" Target="../slideLayouts/slideLayout28.xml" /><Relationship Id="rId11" Type="http://schemas.openxmlformats.org/officeDocument/2006/relationships/slideLayout" Target="../slideLayouts/slideLayout33.xml" /><Relationship Id="rId5" Type="http://schemas.openxmlformats.org/officeDocument/2006/relationships/slideLayout" Target="../slideLayouts/slideLayout27.xml" /><Relationship Id="rId10" Type="http://schemas.openxmlformats.org/officeDocument/2006/relationships/slideLayout" Target="../slideLayouts/slideLayout32.xml" /><Relationship Id="rId4" Type="http://schemas.openxmlformats.org/officeDocument/2006/relationships/slideLayout" Target="../slideLayouts/slideLayout26.xml" /><Relationship Id="rId9" Type="http://schemas.openxmlformats.org/officeDocument/2006/relationships/slideLayout" Target="../slideLayouts/slideLayout31.xml" /></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 /><Relationship Id="rId3" Type="http://schemas.openxmlformats.org/officeDocument/2006/relationships/slideLayout" Target="../slideLayouts/slideLayout36.xml" /><Relationship Id="rId7" Type="http://schemas.openxmlformats.org/officeDocument/2006/relationships/slideLayout" Target="../slideLayouts/slideLayout40.xml" /><Relationship Id="rId12" Type="http://schemas.openxmlformats.org/officeDocument/2006/relationships/theme" Target="../theme/theme4.xml" /><Relationship Id="rId2" Type="http://schemas.openxmlformats.org/officeDocument/2006/relationships/slideLayout" Target="../slideLayouts/slideLayout35.xml" /><Relationship Id="rId1" Type="http://schemas.openxmlformats.org/officeDocument/2006/relationships/slideLayout" Target="../slideLayouts/slideLayout34.xml" /><Relationship Id="rId6" Type="http://schemas.openxmlformats.org/officeDocument/2006/relationships/slideLayout" Target="../slideLayouts/slideLayout39.xml" /><Relationship Id="rId11" Type="http://schemas.openxmlformats.org/officeDocument/2006/relationships/slideLayout" Target="../slideLayouts/slideLayout44.xml" /><Relationship Id="rId5" Type="http://schemas.openxmlformats.org/officeDocument/2006/relationships/slideLayout" Target="../slideLayouts/slideLayout38.xml" /><Relationship Id="rId10" Type="http://schemas.openxmlformats.org/officeDocument/2006/relationships/slideLayout" Target="../slideLayouts/slideLayout43.xml" /><Relationship Id="rId4" Type="http://schemas.openxmlformats.org/officeDocument/2006/relationships/slideLayout" Target="../slideLayouts/slideLayout37.xml" /><Relationship Id="rId9" Type="http://schemas.openxmlformats.org/officeDocument/2006/relationships/slideLayout" Target="../slideLayouts/slideLayout42.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A54572-E4A8-4514-ABA4-721D2C2E6388}" type="datetimeFigureOut">
              <a:rPr lang="es-MX" smtClean="0"/>
              <a:t>21/05/2020</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25F901-EE9A-4183-9C49-D8FE9699E797}" type="slidenum">
              <a:rPr lang="es-MX" smtClean="0"/>
              <a:t>‹Nº›</a:t>
            </a:fld>
            <a:endParaRPr lang="es-MX"/>
          </a:p>
        </p:txBody>
      </p:sp>
    </p:spTree>
    <p:extLst>
      <p:ext uri="{BB962C8B-B14F-4D97-AF65-F5344CB8AC3E}">
        <p14:creationId xmlns:p14="http://schemas.microsoft.com/office/powerpoint/2010/main" val="3058944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E9AE082-793E-4A70-9694-AE99C0D134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174E251D-CC23-4455-9462-DF4D4A587B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A8544093-C79B-4C7F-8695-0AF16CEE3F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71E1D6D-80A1-41ED-87D4-C93C25753874}"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21/05/2020</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076678FC-DE55-4F7E-9DA6-4F0CC97AFD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DFFA302B-B500-42A7-9A02-9B4F52A445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E2A261-6A09-4BFA-88B1-E01AF139C713}"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82546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7655727-3E00-4018-9B81-BEEDD69B57B9}"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21/05/2020</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67A297D-6FAF-4A4E-B94F-77B34F234DDB}"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9636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002E394-60CB-4E80-BB4B-F91DA702713B}" type="datetimeFigureOut">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21/05/2020</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B7ABF5D-FE98-4B9D-A9AB-B8A016782A6A}" type="slidenum">
              <a:rPr kumimoji="0" lang="es-MX"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MX"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81765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Layout" Target="../slideLayouts/slideLayout2.xml" /></Relationships>
</file>

<file path=ppt/slides/_rels/slide10.xml.rels><?xml version="1.0" encoding="UTF-8" standalone="yes"?>
<Relationships xmlns="http://schemas.openxmlformats.org/package/2006/relationships"><Relationship Id="rId2" Type="http://schemas.openxmlformats.org/officeDocument/2006/relationships/image" Target="../media/image9.png" /><Relationship Id="rId1" Type="http://schemas.openxmlformats.org/officeDocument/2006/relationships/slideLayout" Target="../slideLayouts/slideLayout13.xml" /></Relationships>
</file>

<file path=ppt/slides/_rels/slide11.xml.rels><?xml version="1.0" encoding="UTF-8" standalone="yes"?>
<Relationships xmlns="http://schemas.openxmlformats.org/package/2006/relationships"><Relationship Id="rId2" Type="http://schemas.openxmlformats.org/officeDocument/2006/relationships/image" Target="../media/image10.png" /><Relationship Id="rId1" Type="http://schemas.openxmlformats.org/officeDocument/2006/relationships/slideLayout" Target="../slideLayouts/slideLayout13.xml" /></Relationships>
</file>

<file path=ppt/slides/_rels/slide12.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13.xml" /></Relationships>
</file>

<file path=ppt/slides/_rels/slide13.xml.rels><?xml version="1.0" encoding="UTF-8" standalone="yes"?>
<Relationships xmlns="http://schemas.openxmlformats.org/package/2006/relationships"><Relationship Id="rId2" Type="http://schemas.openxmlformats.org/officeDocument/2006/relationships/image" Target="../media/image12.png" /><Relationship Id="rId1" Type="http://schemas.openxmlformats.org/officeDocument/2006/relationships/slideLayout" Target="../slideLayouts/slideLayout13.xml" /></Relationships>
</file>

<file path=ppt/slides/_rels/slide14.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13.xml" /></Relationships>
</file>

<file path=ppt/slides/_rels/slide15.xml.rels><?xml version="1.0" encoding="UTF-8" standalone="yes"?>
<Relationships xmlns="http://schemas.openxmlformats.org/package/2006/relationships"><Relationship Id="rId2" Type="http://schemas.openxmlformats.org/officeDocument/2006/relationships/image" Target="../media/image14.png" /><Relationship Id="rId1" Type="http://schemas.openxmlformats.org/officeDocument/2006/relationships/slideLayout" Target="../slideLayouts/slideLayout13.xml" /></Relationships>
</file>

<file path=ppt/slides/_rels/slide16.xml.rels><?xml version="1.0" encoding="UTF-8" standalone="yes"?>
<Relationships xmlns="http://schemas.openxmlformats.org/package/2006/relationships"><Relationship Id="rId2" Type="http://schemas.openxmlformats.org/officeDocument/2006/relationships/image" Target="../media/image15.png" /><Relationship Id="rId1" Type="http://schemas.openxmlformats.org/officeDocument/2006/relationships/slideLayout" Target="../slideLayouts/slideLayout13.xml" /></Relationships>
</file>

<file path=ppt/slides/_rels/slide17.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image" Target="../media/image16.png" /><Relationship Id="rId1" Type="http://schemas.openxmlformats.org/officeDocument/2006/relationships/slideLayout" Target="../slideLayouts/slideLayout13.xml" /></Relationships>
</file>

<file path=ppt/slides/_rels/slide18.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13.xml" /></Relationships>
</file>

<file path=ppt/slides/_rels/slide19.xml.rels><?xml version="1.0" encoding="UTF-8" standalone="yes"?>
<Relationships xmlns="http://schemas.openxmlformats.org/package/2006/relationships"><Relationship Id="rId2" Type="http://schemas.openxmlformats.org/officeDocument/2006/relationships/image" Target="../media/image5.jpe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jpeg" /><Relationship Id="rId1" Type="http://schemas.openxmlformats.org/officeDocument/2006/relationships/slideLayout" Target="../slideLayouts/slideLayout1.xml" /><Relationship Id="rId4" Type="http://schemas.microsoft.com/office/2007/relationships/hdphoto" Target="../media/hdphoto1.wdp" /></Relationships>
</file>

<file path=ppt/slides/_rels/slide20.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image" Target="../media/image1.png" /><Relationship Id="rId1" Type="http://schemas.openxmlformats.org/officeDocument/2006/relationships/slideLayout" Target="../slideLayouts/slideLayout23.xml" /><Relationship Id="rId4" Type="http://schemas.openxmlformats.org/officeDocument/2006/relationships/chart" Target="../charts/chart1.xml" /></Relationships>
</file>

<file path=ppt/slides/_rels/slide21.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30.png" /><Relationship Id="rId1" Type="http://schemas.openxmlformats.org/officeDocument/2006/relationships/slideLayout" Target="../slideLayouts/slideLayout23.xml" /><Relationship Id="rId4" Type="http://schemas.openxmlformats.org/officeDocument/2006/relationships/chart" Target="../charts/chart2.xml" /></Relationships>
</file>

<file path=ppt/slides/_rels/slide22.xml.rels><?xml version="1.0" encoding="UTF-8" standalone="yes"?>
<Relationships xmlns="http://schemas.openxmlformats.org/package/2006/relationships"><Relationship Id="rId3" Type="http://schemas.openxmlformats.org/officeDocument/2006/relationships/image" Target="../media/image60.png" /><Relationship Id="rId2" Type="http://schemas.openxmlformats.org/officeDocument/2006/relationships/image" Target="../media/image50.png" /><Relationship Id="rId1" Type="http://schemas.openxmlformats.org/officeDocument/2006/relationships/slideLayout" Target="../slideLayouts/slideLayout23.xml" /><Relationship Id="rId4" Type="http://schemas.openxmlformats.org/officeDocument/2006/relationships/chart" Target="../charts/chart3.xml" /></Relationships>
</file>

<file path=ppt/slides/_rels/slide23.xml.rels><?xml version="1.0" encoding="UTF-8" standalone="yes"?>
<Relationships xmlns="http://schemas.openxmlformats.org/package/2006/relationships"><Relationship Id="rId2" Type="http://schemas.openxmlformats.org/officeDocument/2006/relationships/image" Target="../media/image19.jpeg" /><Relationship Id="rId1" Type="http://schemas.openxmlformats.org/officeDocument/2006/relationships/slideLayout" Target="../slideLayouts/slideLayout35.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 /></Relationships>
</file>

<file path=ppt/slides/_rels/slide26.xml.rels><?xml version="1.0" encoding="UTF-8" standalone="yes"?>
<Relationships xmlns="http://schemas.openxmlformats.org/package/2006/relationships"><Relationship Id="rId3" Type="http://schemas.openxmlformats.org/officeDocument/2006/relationships/image" Target="../media/image21.png" /><Relationship Id="rId2" Type="http://schemas.openxmlformats.org/officeDocument/2006/relationships/image" Target="../media/image20.png" /><Relationship Id="rId1" Type="http://schemas.openxmlformats.org/officeDocument/2006/relationships/slideLayout" Target="../slideLayouts/slideLayout35.xml" /></Relationships>
</file>

<file path=ppt/slides/_rels/slide27.xml.rels><?xml version="1.0" encoding="UTF-8" standalone="yes"?>
<Relationships xmlns="http://schemas.openxmlformats.org/package/2006/relationships"><Relationship Id="rId2" Type="http://schemas.openxmlformats.org/officeDocument/2006/relationships/image" Target="../media/image22.png" /><Relationship Id="rId1" Type="http://schemas.openxmlformats.org/officeDocument/2006/relationships/slideLayout" Target="../slideLayouts/slideLayout35.xml" /></Relationships>
</file>

<file path=ppt/slides/_rels/slide28.xml.rels><?xml version="1.0" encoding="UTF-8" standalone="yes"?>
<Relationships xmlns="http://schemas.openxmlformats.org/package/2006/relationships"><Relationship Id="rId2" Type="http://schemas.openxmlformats.org/officeDocument/2006/relationships/image" Target="../media/image23.jpeg" /><Relationship Id="rId1" Type="http://schemas.openxmlformats.org/officeDocument/2006/relationships/slideLayout" Target="../slideLayouts/slideLayout13.xml" /></Relationships>
</file>

<file path=ppt/slides/_rels/slide3.xml.rels><?xml version="1.0" encoding="UTF-8" standalone="yes"?>
<Relationships xmlns="http://schemas.openxmlformats.org/package/2006/relationships"><Relationship Id="rId2" Type="http://schemas.openxmlformats.org/officeDocument/2006/relationships/image" Target="../media/image4.jpe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2" Type="http://schemas.openxmlformats.org/officeDocument/2006/relationships/image" Target="../media/image5.pn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2" Type="http://schemas.openxmlformats.org/officeDocument/2006/relationships/image" Target="../media/image5.jpeg"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13.xml" /></Relationships>
</file>

<file path=ppt/slides/_rels/slide9.xml.rels><?xml version="1.0" encoding="UTF-8" standalone="yes"?>
<Relationships xmlns="http://schemas.openxmlformats.org/package/2006/relationships"><Relationship Id="rId2" Type="http://schemas.openxmlformats.org/officeDocument/2006/relationships/image" Target="../media/image8.png" /><Relationship Id="rId1" Type="http://schemas.openxmlformats.org/officeDocument/2006/relationships/slideLayout" Target="../slideLayouts/slideLayout13.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12701"/>
            <a:ext cx="11874501" cy="6858001"/>
          </a:xfrm>
          <a:prstGeom prst="rect">
            <a:avLst/>
          </a:prstGeom>
          <a:solidFill>
            <a:srgbClr val="F8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p:cNvSpPr>
            <a:spLocks noGrp="1"/>
          </p:cNvSpPr>
          <p:nvPr>
            <p:ph type="title"/>
          </p:nvPr>
        </p:nvSpPr>
        <p:spPr>
          <a:xfrm>
            <a:off x="2527300" y="0"/>
            <a:ext cx="7086963" cy="6875999"/>
          </a:xfrm>
        </p:spPr>
        <p:txBody>
          <a:bodyPr>
            <a:noAutofit/>
          </a:bodyPr>
          <a:lstStyle/>
          <a:p>
            <a:pPr algn="ctr"/>
            <a:r>
              <a:rPr lang="es-MX" sz="6000" dirty="0">
                <a:gradFill flip="none" rotWithShape="1">
                  <a:gsLst>
                    <a:gs pos="35000">
                      <a:srgbClr val="F0665B"/>
                    </a:gs>
                    <a:gs pos="67000">
                      <a:srgbClr val="489DD6"/>
                    </a:gs>
                  </a:gsLst>
                  <a:path path="circle">
                    <a:fillToRect r="100000" b="100000"/>
                  </a:path>
                  <a:tileRect l="-100000" t="-100000"/>
                </a:gradFill>
                <a:latin typeface="Arial Rounded MT Bold" panose="020F0704030504030204" pitchFamily="34" charset="0"/>
              </a:rPr>
              <a:t>PRÁCTICA 5.</a:t>
            </a:r>
            <a:br>
              <a:rPr lang="es-MX" sz="6000" dirty="0">
                <a:gradFill flip="none" rotWithShape="1">
                  <a:gsLst>
                    <a:gs pos="35000">
                      <a:srgbClr val="F0665B"/>
                    </a:gs>
                    <a:gs pos="67000">
                      <a:srgbClr val="489DD6"/>
                    </a:gs>
                  </a:gsLst>
                  <a:path path="circle">
                    <a:fillToRect r="100000" b="100000"/>
                  </a:path>
                  <a:tileRect l="-100000" t="-100000"/>
                </a:gradFill>
                <a:latin typeface="Arial Rounded MT Bold" panose="020F0704030504030204" pitchFamily="34" charset="0"/>
              </a:rPr>
            </a:br>
            <a:r>
              <a:rPr lang="es-MX" sz="6000" dirty="0">
                <a:gradFill flip="none" rotWithShape="1">
                  <a:gsLst>
                    <a:gs pos="35000">
                      <a:srgbClr val="F0665B"/>
                    </a:gs>
                    <a:gs pos="67000">
                      <a:srgbClr val="489DD6"/>
                    </a:gs>
                  </a:gsLst>
                  <a:path path="circle">
                    <a:fillToRect r="100000" b="100000"/>
                  </a:path>
                  <a:tileRect l="-100000" t="-100000"/>
                </a:gradFill>
                <a:latin typeface="Arial Rounded MT Bold" panose="020F0704030504030204" pitchFamily="34" charset="0"/>
              </a:rPr>
              <a:t> </a:t>
            </a:r>
            <a:br>
              <a:rPr lang="es-MX" sz="6000" dirty="0">
                <a:gradFill flip="none" rotWithShape="1">
                  <a:gsLst>
                    <a:gs pos="35000">
                      <a:srgbClr val="F0665B"/>
                    </a:gs>
                    <a:gs pos="67000">
                      <a:srgbClr val="489DD6"/>
                    </a:gs>
                  </a:gsLst>
                  <a:path path="circle">
                    <a:fillToRect r="100000" b="100000"/>
                  </a:path>
                  <a:tileRect l="-100000" t="-100000"/>
                </a:gradFill>
                <a:latin typeface="Arial Rounded MT Bold" panose="020F0704030504030204" pitchFamily="34" charset="0"/>
              </a:rPr>
            </a:br>
            <a:r>
              <a:rPr lang="es-MX" sz="6000" dirty="0">
                <a:gradFill flip="none" rotWithShape="1">
                  <a:gsLst>
                    <a:gs pos="35000">
                      <a:srgbClr val="F0665B"/>
                    </a:gs>
                    <a:gs pos="67000">
                      <a:srgbClr val="489DD6"/>
                    </a:gs>
                  </a:gsLst>
                  <a:path path="circle">
                    <a:fillToRect r="100000" b="100000"/>
                  </a:path>
                  <a:tileRect l="-100000" t="-100000"/>
                </a:gradFill>
                <a:latin typeface="Arial Rounded MT Bold" panose="020F0704030504030204" pitchFamily="34" charset="0"/>
              </a:rPr>
              <a:t>VARIACIÓN DE LA SOLUBILIDAD CON LA TEMPERATURA </a:t>
            </a:r>
          </a:p>
        </p:txBody>
      </p:sp>
      <p:pic>
        <p:nvPicPr>
          <p:cNvPr id="3076" name="Picture 4" descr="Thermometer Temperature Instrument For Measuring Hot And ..."/>
          <p:cNvPicPr>
            <a:picLocks noChangeAspect="1" noChangeArrowheads="1"/>
          </p:cNvPicPr>
          <p:nvPr/>
        </p:nvPicPr>
        <p:blipFill rotWithShape="1">
          <a:blip r:embed="rId2">
            <a:extLst>
              <a:ext uri="{28A0092B-C50C-407E-A947-70E740481C1C}">
                <a14:useLocalDpi xmlns:a14="http://schemas.microsoft.com/office/drawing/2010/main" val="0"/>
              </a:ext>
            </a:extLst>
          </a:blip>
          <a:srcRect r="51037"/>
          <a:stretch/>
        </p:blipFill>
        <p:spPr bwMode="auto">
          <a:xfrm>
            <a:off x="577850" y="2933699"/>
            <a:ext cx="1949450" cy="3924301"/>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6349" y="0"/>
            <a:ext cx="720000" cy="6858000"/>
          </a:xfrm>
          <a:prstGeom prst="rect">
            <a:avLst/>
          </a:prstGeom>
          <a:solidFill>
            <a:srgbClr val="F066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078" name="Picture 6" descr="Thermometer Temperature Instrument For Measuring Hot And ..."/>
          <p:cNvPicPr>
            <a:picLocks noChangeAspect="1" noChangeArrowheads="1"/>
          </p:cNvPicPr>
          <p:nvPr/>
        </p:nvPicPr>
        <p:blipFill rotWithShape="1">
          <a:blip r:embed="rId2">
            <a:extLst>
              <a:ext uri="{28A0092B-C50C-407E-A947-70E740481C1C}">
                <a14:useLocalDpi xmlns:a14="http://schemas.microsoft.com/office/drawing/2010/main" val="0"/>
              </a:ext>
            </a:extLst>
          </a:blip>
          <a:srcRect l="51276"/>
          <a:stretch/>
        </p:blipFill>
        <p:spPr bwMode="auto">
          <a:xfrm>
            <a:off x="9614263" y="0"/>
            <a:ext cx="1939925" cy="3924301"/>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1472000" y="0"/>
            <a:ext cx="720000" cy="6876000"/>
          </a:xfrm>
          <a:prstGeom prst="rect">
            <a:avLst/>
          </a:prstGeom>
          <a:solidFill>
            <a:srgbClr val="489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4787417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AA85148-5504-4BF2-8D81-D04F2C824918}"/>
              </a:ext>
            </a:extLst>
          </p:cNvPr>
          <p:cNvSpPr/>
          <p:nvPr/>
        </p:nvSpPr>
        <p:spPr>
          <a:xfrm>
            <a:off x="0" y="0"/>
            <a:ext cx="12192000" cy="6858000"/>
          </a:xfrm>
          <a:prstGeom prst="rect">
            <a:avLst/>
          </a:prstGeom>
          <a:solidFill>
            <a:srgbClr val="00B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Marcador de contenido 4">
            <a:extLst>
              <a:ext uri="{FF2B5EF4-FFF2-40B4-BE49-F238E27FC236}">
                <a16:creationId xmlns:a16="http://schemas.microsoft.com/office/drawing/2014/main" id="{76C6CD10-F824-4E0A-8F84-E8C6D859EA2F}"/>
              </a:ext>
            </a:extLst>
          </p:cNvPr>
          <p:cNvSpPr>
            <a:spLocks noGrp="1"/>
          </p:cNvSpPr>
          <p:nvPr>
            <p:ph idx="1"/>
          </p:nvPr>
        </p:nvSpPr>
        <p:spPr>
          <a:xfrm>
            <a:off x="1156252" y="142599"/>
            <a:ext cx="10515600" cy="4351338"/>
          </a:xfrm>
        </p:spPr>
        <p:txBody>
          <a:bodyPr/>
          <a:lstStyle/>
          <a:p>
            <a:r>
              <a:rPr lang="es-MX" dirty="0">
                <a:solidFill>
                  <a:schemeClr val="bg1"/>
                </a:solidFill>
                <a:latin typeface="AR CENA" panose="02000000000000000000" pitchFamily="2" charset="0"/>
              </a:rPr>
              <a:t>Añadir el volumen inicial de agua que se especifica en la misma tabla</a:t>
            </a:r>
          </a:p>
        </p:txBody>
      </p:sp>
      <p:pic>
        <p:nvPicPr>
          <p:cNvPr id="10" name="Imagen 9">
            <a:extLst>
              <a:ext uri="{FF2B5EF4-FFF2-40B4-BE49-F238E27FC236}">
                <a16:creationId xmlns:a16="http://schemas.microsoft.com/office/drawing/2014/main" id="{69E89EC6-D4C6-453A-9FE3-0277B203D5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252" y="537562"/>
            <a:ext cx="10045148" cy="6320438"/>
          </a:xfrm>
          <a:prstGeom prst="rect">
            <a:avLst/>
          </a:prstGeom>
        </p:spPr>
      </p:pic>
    </p:spTree>
    <p:extLst>
      <p:ext uri="{BB962C8B-B14F-4D97-AF65-F5344CB8AC3E}">
        <p14:creationId xmlns:p14="http://schemas.microsoft.com/office/powerpoint/2010/main" val="2322890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AA85148-5504-4BF2-8D81-D04F2C824918}"/>
              </a:ext>
            </a:extLst>
          </p:cNvPr>
          <p:cNvSpPr/>
          <p:nvPr/>
        </p:nvSpPr>
        <p:spPr>
          <a:xfrm>
            <a:off x="-106017" y="0"/>
            <a:ext cx="12192000" cy="6858000"/>
          </a:xfrm>
          <a:prstGeom prst="rect">
            <a:avLst/>
          </a:prstGeom>
          <a:solidFill>
            <a:srgbClr val="00B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Marcador de contenido 4">
            <a:extLst>
              <a:ext uri="{FF2B5EF4-FFF2-40B4-BE49-F238E27FC236}">
                <a16:creationId xmlns:a16="http://schemas.microsoft.com/office/drawing/2014/main" id="{76C6CD10-F824-4E0A-8F84-E8C6D859EA2F}"/>
              </a:ext>
            </a:extLst>
          </p:cNvPr>
          <p:cNvSpPr>
            <a:spLocks noGrp="1"/>
          </p:cNvSpPr>
          <p:nvPr>
            <p:ph idx="1"/>
          </p:nvPr>
        </p:nvSpPr>
        <p:spPr>
          <a:xfrm>
            <a:off x="944217" y="116094"/>
            <a:ext cx="10515600" cy="4351338"/>
          </a:xfrm>
        </p:spPr>
        <p:txBody>
          <a:bodyPr/>
          <a:lstStyle/>
          <a:p>
            <a:r>
              <a:rPr lang="es-MX" dirty="0">
                <a:solidFill>
                  <a:schemeClr val="bg1"/>
                </a:solidFill>
                <a:latin typeface="AR CENA" panose="02000000000000000000" pitchFamily="2" charset="0"/>
              </a:rPr>
              <a:t>Introducir el termómetro el cual puede usarse simultáneamente para agitar suavemente la solución (¡tenga cuidado!, el termómetro puede quebrarse).</a:t>
            </a:r>
            <a:endParaRPr lang="es-MX" dirty="0"/>
          </a:p>
        </p:txBody>
      </p:sp>
      <p:pic>
        <p:nvPicPr>
          <p:cNvPr id="6" name="Imagen 5">
            <a:extLst>
              <a:ext uri="{FF2B5EF4-FFF2-40B4-BE49-F238E27FC236}">
                <a16:creationId xmlns:a16="http://schemas.microsoft.com/office/drawing/2014/main" id="{95E61F3E-483F-441B-ADE6-607F6554A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009" y="887896"/>
            <a:ext cx="9427477" cy="5931797"/>
          </a:xfrm>
          <a:prstGeom prst="rect">
            <a:avLst/>
          </a:prstGeom>
        </p:spPr>
      </p:pic>
    </p:spTree>
    <p:extLst>
      <p:ext uri="{BB962C8B-B14F-4D97-AF65-F5344CB8AC3E}">
        <p14:creationId xmlns:p14="http://schemas.microsoft.com/office/powerpoint/2010/main" val="1122091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AA85148-5504-4BF2-8D81-D04F2C824918}"/>
              </a:ext>
            </a:extLst>
          </p:cNvPr>
          <p:cNvSpPr/>
          <p:nvPr/>
        </p:nvSpPr>
        <p:spPr>
          <a:xfrm>
            <a:off x="0" y="0"/>
            <a:ext cx="12192000" cy="6858000"/>
          </a:xfrm>
          <a:prstGeom prst="rect">
            <a:avLst/>
          </a:prstGeom>
          <a:solidFill>
            <a:srgbClr val="00B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Marcador de contenido 4">
            <a:extLst>
              <a:ext uri="{FF2B5EF4-FFF2-40B4-BE49-F238E27FC236}">
                <a16:creationId xmlns:a16="http://schemas.microsoft.com/office/drawing/2014/main" id="{76C6CD10-F824-4E0A-8F84-E8C6D859EA2F}"/>
              </a:ext>
            </a:extLst>
          </p:cNvPr>
          <p:cNvSpPr>
            <a:spLocks noGrp="1"/>
          </p:cNvSpPr>
          <p:nvPr>
            <p:ph idx="1"/>
          </p:nvPr>
        </p:nvSpPr>
        <p:spPr>
          <a:xfrm>
            <a:off x="970723" y="116095"/>
            <a:ext cx="10515600" cy="4351338"/>
          </a:xfrm>
        </p:spPr>
        <p:txBody>
          <a:bodyPr/>
          <a:lstStyle/>
          <a:p>
            <a:r>
              <a:rPr lang="es-MX" dirty="0">
                <a:solidFill>
                  <a:schemeClr val="bg1"/>
                </a:solidFill>
                <a:latin typeface="AR CENA" panose="02000000000000000000" pitchFamily="2" charset="0"/>
              </a:rPr>
              <a:t>El sistema se calienta al baño María hasta que todo el soluto se haya disuelto.</a:t>
            </a:r>
          </a:p>
        </p:txBody>
      </p:sp>
      <p:pic>
        <p:nvPicPr>
          <p:cNvPr id="6" name="Imagen 5">
            <a:extLst>
              <a:ext uri="{FF2B5EF4-FFF2-40B4-BE49-F238E27FC236}">
                <a16:creationId xmlns:a16="http://schemas.microsoft.com/office/drawing/2014/main" id="{EC781D53-FB28-4A62-88C4-230680100D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141" y="596348"/>
            <a:ext cx="9951718" cy="6261652"/>
          </a:xfrm>
          <a:prstGeom prst="rect">
            <a:avLst/>
          </a:prstGeom>
        </p:spPr>
      </p:pic>
    </p:spTree>
    <p:extLst>
      <p:ext uri="{BB962C8B-B14F-4D97-AF65-F5344CB8AC3E}">
        <p14:creationId xmlns:p14="http://schemas.microsoft.com/office/powerpoint/2010/main" val="1653118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AA85148-5504-4BF2-8D81-D04F2C824918}"/>
              </a:ext>
            </a:extLst>
          </p:cNvPr>
          <p:cNvSpPr/>
          <p:nvPr/>
        </p:nvSpPr>
        <p:spPr>
          <a:xfrm>
            <a:off x="0" y="0"/>
            <a:ext cx="12192000" cy="6858000"/>
          </a:xfrm>
          <a:prstGeom prst="rect">
            <a:avLst/>
          </a:prstGeom>
          <a:solidFill>
            <a:srgbClr val="00B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Marcador de contenido 4">
            <a:extLst>
              <a:ext uri="{FF2B5EF4-FFF2-40B4-BE49-F238E27FC236}">
                <a16:creationId xmlns:a16="http://schemas.microsoft.com/office/drawing/2014/main" id="{76C6CD10-F824-4E0A-8F84-E8C6D859EA2F}"/>
              </a:ext>
            </a:extLst>
          </p:cNvPr>
          <p:cNvSpPr>
            <a:spLocks noGrp="1"/>
          </p:cNvSpPr>
          <p:nvPr>
            <p:ph idx="1"/>
          </p:nvPr>
        </p:nvSpPr>
        <p:spPr>
          <a:xfrm>
            <a:off x="997226" y="0"/>
            <a:ext cx="10515600" cy="4351338"/>
          </a:xfrm>
        </p:spPr>
        <p:txBody>
          <a:bodyPr>
            <a:normAutofit/>
          </a:bodyPr>
          <a:lstStyle/>
          <a:p>
            <a:r>
              <a:rPr lang="es-MX" sz="2400" dirty="0">
                <a:solidFill>
                  <a:schemeClr val="bg1"/>
                </a:solidFill>
                <a:latin typeface="AR CENA" panose="02000000000000000000" pitchFamily="2" charset="0"/>
              </a:rPr>
              <a:t>En este punto se suspende el calentamiento, se retira el tubo del baño y se agita suavemente con el termómetro hasta que se observe turbia la solución. En este momento la solución está saturada y su concentración corresponde a la solubilidad. Anotar la temperatura</a:t>
            </a:r>
            <a:r>
              <a:rPr lang="es-MX" sz="2400" dirty="0"/>
              <a:t>.</a:t>
            </a:r>
          </a:p>
        </p:txBody>
      </p:sp>
      <p:pic>
        <p:nvPicPr>
          <p:cNvPr id="6" name="Imagen 5">
            <a:extLst>
              <a:ext uri="{FF2B5EF4-FFF2-40B4-BE49-F238E27FC236}">
                <a16:creationId xmlns:a16="http://schemas.microsoft.com/office/drawing/2014/main" id="{A6D31427-6562-4554-873E-B431155C00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4666" y="979565"/>
            <a:ext cx="9342667" cy="5878435"/>
          </a:xfrm>
          <a:prstGeom prst="rect">
            <a:avLst/>
          </a:prstGeom>
        </p:spPr>
      </p:pic>
    </p:spTree>
    <p:extLst>
      <p:ext uri="{BB962C8B-B14F-4D97-AF65-F5344CB8AC3E}">
        <p14:creationId xmlns:p14="http://schemas.microsoft.com/office/powerpoint/2010/main" val="1784741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AA85148-5504-4BF2-8D81-D04F2C824918}"/>
              </a:ext>
            </a:extLst>
          </p:cNvPr>
          <p:cNvSpPr/>
          <p:nvPr/>
        </p:nvSpPr>
        <p:spPr>
          <a:xfrm>
            <a:off x="0" y="0"/>
            <a:ext cx="12192000" cy="6858000"/>
          </a:xfrm>
          <a:prstGeom prst="rect">
            <a:avLst/>
          </a:prstGeom>
          <a:solidFill>
            <a:srgbClr val="00B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Marcador de contenido 4">
            <a:extLst>
              <a:ext uri="{FF2B5EF4-FFF2-40B4-BE49-F238E27FC236}">
                <a16:creationId xmlns:a16="http://schemas.microsoft.com/office/drawing/2014/main" id="{76C6CD10-F824-4E0A-8F84-E8C6D859EA2F}"/>
              </a:ext>
            </a:extLst>
          </p:cNvPr>
          <p:cNvSpPr>
            <a:spLocks noGrp="1"/>
          </p:cNvSpPr>
          <p:nvPr>
            <p:ph idx="1"/>
          </p:nvPr>
        </p:nvSpPr>
        <p:spPr>
          <a:xfrm>
            <a:off x="1858619" y="0"/>
            <a:ext cx="11512825" cy="4351338"/>
          </a:xfrm>
        </p:spPr>
        <p:txBody>
          <a:bodyPr/>
          <a:lstStyle/>
          <a:p>
            <a:r>
              <a:rPr lang="es-MX" dirty="0">
                <a:solidFill>
                  <a:schemeClr val="bg1"/>
                </a:solidFill>
                <a:latin typeface="AR CENA" panose="02000000000000000000" pitchFamily="2" charset="0"/>
              </a:rPr>
              <a:t>Posteriormente se añade cierto volumen de agua (el de la tabla).</a:t>
            </a:r>
          </a:p>
        </p:txBody>
      </p:sp>
      <p:pic>
        <p:nvPicPr>
          <p:cNvPr id="8" name="Imagen 7">
            <a:extLst>
              <a:ext uri="{FF2B5EF4-FFF2-40B4-BE49-F238E27FC236}">
                <a16:creationId xmlns:a16="http://schemas.microsoft.com/office/drawing/2014/main" id="{62F15606-CC91-4CE4-965E-159B0589C1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233" y="391344"/>
            <a:ext cx="10277533" cy="6466656"/>
          </a:xfrm>
          <a:prstGeom prst="rect">
            <a:avLst/>
          </a:prstGeom>
        </p:spPr>
      </p:pic>
    </p:spTree>
    <p:extLst>
      <p:ext uri="{BB962C8B-B14F-4D97-AF65-F5344CB8AC3E}">
        <p14:creationId xmlns:p14="http://schemas.microsoft.com/office/powerpoint/2010/main" val="147228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AA85148-5504-4BF2-8D81-D04F2C824918}"/>
              </a:ext>
            </a:extLst>
          </p:cNvPr>
          <p:cNvSpPr/>
          <p:nvPr/>
        </p:nvSpPr>
        <p:spPr>
          <a:xfrm>
            <a:off x="0" y="0"/>
            <a:ext cx="12192000" cy="6858000"/>
          </a:xfrm>
          <a:prstGeom prst="rect">
            <a:avLst/>
          </a:prstGeom>
          <a:solidFill>
            <a:srgbClr val="00B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Marcador de contenido 4">
            <a:extLst>
              <a:ext uri="{FF2B5EF4-FFF2-40B4-BE49-F238E27FC236}">
                <a16:creationId xmlns:a16="http://schemas.microsoft.com/office/drawing/2014/main" id="{76C6CD10-F824-4E0A-8F84-E8C6D859EA2F}"/>
              </a:ext>
            </a:extLst>
          </p:cNvPr>
          <p:cNvSpPr>
            <a:spLocks noGrp="1"/>
          </p:cNvSpPr>
          <p:nvPr>
            <p:ph idx="1"/>
          </p:nvPr>
        </p:nvSpPr>
        <p:spPr>
          <a:xfrm>
            <a:off x="2693506" y="0"/>
            <a:ext cx="11512825" cy="4351338"/>
          </a:xfrm>
        </p:spPr>
        <p:txBody>
          <a:bodyPr/>
          <a:lstStyle/>
          <a:p>
            <a:r>
              <a:rPr lang="es-MX" dirty="0">
                <a:solidFill>
                  <a:schemeClr val="bg1"/>
                </a:solidFill>
                <a:latin typeface="AR CENA" panose="02000000000000000000" pitchFamily="2" charset="0"/>
              </a:rPr>
              <a:t>Se calienta nuevamente el sistema al baño María</a:t>
            </a:r>
          </a:p>
        </p:txBody>
      </p:sp>
      <p:pic>
        <p:nvPicPr>
          <p:cNvPr id="6" name="Imagen 5">
            <a:extLst>
              <a:ext uri="{FF2B5EF4-FFF2-40B4-BE49-F238E27FC236}">
                <a16:creationId xmlns:a16="http://schemas.microsoft.com/office/drawing/2014/main" id="{1D5E44DF-3DD5-4F83-AA08-4D6E27D918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3755" y="971154"/>
            <a:ext cx="9356035" cy="5886846"/>
          </a:xfrm>
          <a:prstGeom prst="rect">
            <a:avLst/>
          </a:prstGeom>
        </p:spPr>
      </p:pic>
    </p:spTree>
    <p:extLst>
      <p:ext uri="{BB962C8B-B14F-4D97-AF65-F5344CB8AC3E}">
        <p14:creationId xmlns:p14="http://schemas.microsoft.com/office/powerpoint/2010/main" val="2191175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AA85148-5504-4BF2-8D81-D04F2C824918}"/>
              </a:ext>
            </a:extLst>
          </p:cNvPr>
          <p:cNvSpPr/>
          <p:nvPr/>
        </p:nvSpPr>
        <p:spPr>
          <a:xfrm>
            <a:off x="0" y="0"/>
            <a:ext cx="12192000" cy="6858000"/>
          </a:xfrm>
          <a:prstGeom prst="rect">
            <a:avLst/>
          </a:prstGeom>
          <a:solidFill>
            <a:srgbClr val="00B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Marcador de contenido 4">
            <a:extLst>
              <a:ext uri="{FF2B5EF4-FFF2-40B4-BE49-F238E27FC236}">
                <a16:creationId xmlns:a16="http://schemas.microsoft.com/office/drawing/2014/main" id="{76C6CD10-F824-4E0A-8F84-E8C6D859EA2F}"/>
              </a:ext>
            </a:extLst>
          </p:cNvPr>
          <p:cNvSpPr>
            <a:spLocks noGrp="1"/>
          </p:cNvSpPr>
          <p:nvPr>
            <p:ph idx="1"/>
          </p:nvPr>
        </p:nvSpPr>
        <p:spPr>
          <a:xfrm>
            <a:off x="-1" y="0"/>
            <a:ext cx="12191999" cy="4351338"/>
          </a:xfrm>
        </p:spPr>
        <p:txBody>
          <a:bodyPr/>
          <a:lstStyle/>
          <a:p>
            <a:r>
              <a:rPr lang="es-MX" dirty="0">
                <a:solidFill>
                  <a:schemeClr val="bg1"/>
                </a:solidFill>
                <a:latin typeface="AR CENA" panose="02000000000000000000" pitchFamily="2" charset="0"/>
              </a:rPr>
              <a:t>Cuando todo el soluto se ha disuelto se suspende el calentamiento, se retira el tubo del baño y se agita suavemente con el termómetro hasta que se observe turbia la solución. Si es necesario usar un baño con hielo. Anotar de nuevo la temperatura. </a:t>
            </a:r>
          </a:p>
        </p:txBody>
      </p:sp>
      <p:pic>
        <p:nvPicPr>
          <p:cNvPr id="6" name="Imagen 5">
            <a:extLst>
              <a:ext uri="{FF2B5EF4-FFF2-40B4-BE49-F238E27FC236}">
                <a16:creationId xmlns:a16="http://schemas.microsoft.com/office/drawing/2014/main" id="{ABE80140-A7DF-4B8E-A6C3-2654FF9642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5147" y="1194101"/>
            <a:ext cx="9001702" cy="5663899"/>
          </a:xfrm>
          <a:prstGeom prst="rect">
            <a:avLst/>
          </a:prstGeom>
        </p:spPr>
      </p:pic>
    </p:spTree>
    <p:extLst>
      <p:ext uri="{BB962C8B-B14F-4D97-AF65-F5344CB8AC3E}">
        <p14:creationId xmlns:p14="http://schemas.microsoft.com/office/powerpoint/2010/main" val="2181966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AA85148-5504-4BF2-8D81-D04F2C824918}"/>
              </a:ext>
            </a:extLst>
          </p:cNvPr>
          <p:cNvSpPr/>
          <p:nvPr/>
        </p:nvSpPr>
        <p:spPr>
          <a:xfrm>
            <a:off x="0" y="0"/>
            <a:ext cx="12192000" cy="6858000"/>
          </a:xfrm>
          <a:prstGeom prst="rect">
            <a:avLst/>
          </a:prstGeom>
          <a:solidFill>
            <a:srgbClr val="00B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Marcador de contenido 4">
            <a:extLst>
              <a:ext uri="{FF2B5EF4-FFF2-40B4-BE49-F238E27FC236}">
                <a16:creationId xmlns:a16="http://schemas.microsoft.com/office/drawing/2014/main" id="{76C6CD10-F824-4E0A-8F84-E8C6D859EA2F}"/>
              </a:ext>
            </a:extLst>
          </p:cNvPr>
          <p:cNvSpPr>
            <a:spLocks noGrp="1"/>
          </p:cNvSpPr>
          <p:nvPr>
            <p:ph idx="1"/>
          </p:nvPr>
        </p:nvSpPr>
        <p:spPr>
          <a:xfrm>
            <a:off x="0" y="0"/>
            <a:ext cx="12019722" cy="4757530"/>
          </a:xfrm>
        </p:spPr>
        <p:txBody>
          <a:bodyPr/>
          <a:lstStyle/>
          <a:p>
            <a:pPr algn="just"/>
            <a:r>
              <a:rPr lang="es-MX" dirty="0">
                <a:solidFill>
                  <a:schemeClr val="bg1"/>
                </a:solidFill>
                <a:latin typeface="AR CENA" panose="02000000000000000000" pitchFamily="2" charset="0"/>
              </a:rPr>
              <a:t>El proceso se repite hasta obtener un número suficiente de datos para construir un gráfico de solubilidad versus temperatura. Finalmente se procede de manera similar con los otros solutos.</a:t>
            </a:r>
          </a:p>
        </p:txBody>
      </p:sp>
      <p:pic>
        <p:nvPicPr>
          <p:cNvPr id="6" name="Imagen 5">
            <a:extLst>
              <a:ext uri="{FF2B5EF4-FFF2-40B4-BE49-F238E27FC236}">
                <a16:creationId xmlns:a16="http://schemas.microsoft.com/office/drawing/2014/main" id="{FF996719-81E8-40A4-853C-C122D4A88E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9374" y="2030511"/>
            <a:ext cx="6016487" cy="3785592"/>
          </a:xfrm>
          <a:prstGeom prst="rect">
            <a:avLst/>
          </a:prstGeom>
        </p:spPr>
      </p:pic>
      <p:pic>
        <p:nvPicPr>
          <p:cNvPr id="8" name="Imagen 7">
            <a:extLst>
              <a:ext uri="{FF2B5EF4-FFF2-40B4-BE49-F238E27FC236}">
                <a16:creationId xmlns:a16="http://schemas.microsoft.com/office/drawing/2014/main" id="{407CCA4C-2EC0-4E88-B8CA-DCEC6F69B4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30511"/>
            <a:ext cx="6003235" cy="3777254"/>
          </a:xfrm>
          <a:prstGeom prst="rect">
            <a:avLst/>
          </a:prstGeom>
        </p:spPr>
      </p:pic>
    </p:spTree>
    <p:extLst>
      <p:ext uri="{BB962C8B-B14F-4D97-AF65-F5344CB8AC3E}">
        <p14:creationId xmlns:p14="http://schemas.microsoft.com/office/powerpoint/2010/main" val="2056351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AA85148-5504-4BF2-8D81-D04F2C824918}"/>
              </a:ext>
            </a:extLst>
          </p:cNvPr>
          <p:cNvSpPr/>
          <p:nvPr/>
        </p:nvSpPr>
        <p:spPr>
          <a:xfrm>
            <a:off x="0" y="0"/>
            <a:ext cx="12192000" cy="6858000"/>
          </a:xfrm>
          <a:prstGeom prst="rect">
            <a:avLst/>
          </a:prstGeom>
          <a:solidFill>
            <a:srgbClr val="00B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FDD06F3B-6679-4AC9-BCE5-34448F2150AA}"/>
              </a:ext>
            </a:extLst>
          </p:cNvPr>
          <p:cNvSpPr>
            <a:spLocks noGrp="1"/>
          </p:cNvSpPr>
          <p:nvPr>
            <p:ph type="title"/>
          </p:nvPr>
        </p:nvSpPr>
        <p:spPr>
          <a:xfrm>
            <a:off x="1823830" y="0"/>
            <a:ext cx="8544339" cy="1325563"/>
          </a:xfrm>
        </p:spPr>
        <p:txBody>
          <a:bodyPr/>
          <a:lstStyle/>
          <a:p>
            <a:pPr algn="just"/>
            <a:r>
              <a:rPr lang="es-MX" dirty="0">
                <a:solidFill>
                  <a:schemeClr val="bg1"/>
                </a:solidFill>
                <a:latin typeface="AR CENA" panose="02000000000000000000" pitchFamily="2" charset="0"/>
              </a:rPr>
              <a:t>No te olvides de poner los residuos en su lugar y lavar el material de laboratorio </a:t>
            </a:r>
          </a:p>
        </p:txBody>
      </p:sp>
      <p:pic>
        <p:nvPicPr>
          <p:cNvPr id="6" name="Imagen 5">
            <a:extLst>
              <a:ext uri="{FF2B5EF4-FFF2-40B4-BE49-F238E27FC236}">
                <a16:creationId xmlns:a16="http://schemas.microsoft.com/office/drawing/2014/main" id="{0B1DC9CB-4D25-4642-B279-B57B3F7A2011}"/>
              </a:ext>
            </a:extLst>
          </p:cNvPr>
          <p:cNvPicPr>
            <a:picLocks noChangeAspect="1"/>
          </p:cNvPicPr>
          <p:nvPr/>
        </p:nvPicPr>
        <p:blipFill rotWithShape="1">
          <a:blip r:embed="rId2">
            <a:extLst>
              <a:ext uri="{28A0092B-C50C-407E-A947-70E740481C1C}">
                <a14:useLocalDpi xmlns:a14="http://schemas.microsoft.com/office/drawing/2010/main" val="0"/>
              </a:ext>
            </a:extLst>
          </a:blip>
          <a:srcRect l="30373" t="12616" r="33644" b="13856"/>
          <a:stretch/>
        </p:blipFill>
        <p:spPr>
          <a:xfrm>
            <a:off x="3867148" y="1413540"/>
            <a:ext cx="4166153" cy="5356483"/>
          </a:xfrm>
          <a:prstGeom prst="rect">
            <a:avLst/>
          </a:prstGeom>
        </p:spPr>
      </p:pic>
    </p:spTree>
    <p:extLst>
      <p:ext uri="{BB962C8B-B14F-4D97-AF65-F5344CB8AC3E}">
        <p14:creationId xmlns:p14="http://schemas.microsoft.com/office/powerpoint/2010/main" val="855305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 y="0"/>
            <a:ext cx="12191999" cy="6857999"/>
          </a:xfrm>
          <a:prstGeom prst="rect">
            <a:avLst/>
          </a:prstGeom>
          <a:solidFill>
            <a:srgbClr val="A1B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122" name="Picture 2" descr="Laboratory Vectors, Photos and PSD files | Free Download"/>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0829"/>
          <a:stretch/>
        </p:blipFill>
        <p:spPr bwMode="auto">
          <a:xfrm>
            <a:off x="179855" y="38283"/>
            <a:ext cx="7498062" cy="6686074"/>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7005710" y="38283"/>
            <a:ext cx="5069643" cy="2451699"/>
          </a:xfrm>
        </p:spPr>
        <p:txBody>
          <a:bodyPr>
            <a:normAutofit/>
          </a:bodyPr>
          <a:lstStyle/>
          <a:p>
            <a:pPr algn="ctr"/>
            <a:r>
              <a:rPr lang="es-MX" sz="6000" dirty="0">
                <a:solidFill>
                  <a:schemeClr val="bg1"/>
                </a:solidFill>
                <a:latin typeface="Arial Rounded MT Bold" panose="020F0704030504030204" pitchFamily="34" charset="0"/>
              </a:rPr>
              <a:t>Resultados</a:t>
            </a:r>
          </a:p>
        </p:txBody>
      </p:sp>
    </p:spTree>
    <p:extLst>
      <p:ext uri="{BB962C8B-B14F-4D97-AF65-F5344CB8AC3E}">
        <p14:creationId xmlns:p14="http://schemas.microsoft.com/office/powerpoint/2010/main" val="617891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24118" y="0"/>
            <a:ext cx="12067883" cy="6858000"/>
          </a:xfrm>
          <a:prstGeom prst="rect">
            <a:avLst/>
          </a:prstGeom>
          <a:solidFill>
            <a:srgbClr val="00E2B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Subtítulo 2"/>
          <p:cNvSpPr>
            <a:spLocks noGrp="1"/>
          </p:cNvSpPr>
          <p:nvPr>
            <p:ph type="subTitle" idx="1"/>
          </p:nvPr>
        </p:nvSpPr>
        <p:spPr>
          <a:xfrm>
            <a:off x="124118" y="4149808"/>
            <a:ext cx="5080000" cy="2469274"/>
          </a:xfrm>
        </p:spPr>
        <p:txBody>
          <a:bodyPr>
            <a:noAutofit/>
          </a:bodyPr>
          <a:lstStyle/>
          <a:p>
            <a:r>
              <a:rPr lang="es-MX" b="1" dirty="0">
                <a:solidFill>
                  <a:schemeClr val="bg1"/>
                </a:solidFill>
                <a:latin typeface="AR CENA"/>
              </a:rPr>
              <a:t>Gómez Alfaro Katia</a:t>
            </a:r>
          </a:p>
          <a:p>
            <a:r>
              <a:rPr lang="es-MX" b="1" dirty="0">
                <a:solidFill>
                  <a:schemeClr val="bg1"/>
                </a:solidFill>
                <a:latin typeface="AR CENA"/>
              </a:rPr>
              <a:t>Nataren Ruiz Diana Fabiola</a:t>
            </a:r>
          </a:p>
          <a:p>
            <a:r>
              <a:rPr lang="es-MX" b="1" dirty="0">
                <a:solidFill>
                  <a:schemeClr val="bg1"/>
                </a:solidFill>
                <a:latin typeface="AR CENA"/>
              </a:rPr>
              <a:t>Pérez Martínez Janya Haideth</a:t>
            </a:r>
          </a:p>
          <a:p>
            <a:r>
              <a:rPr lang="es-MX" b="1" dirty="0">
                <a:solidFill>
                  <a:schemeClr val="bg1"/>
                </a:solidFill>
                <a:latin typeface="AR CENA"/>
              </a:rPr>
              <a:t>Piña González Emily Ixmeni</a:t>
            </a:r>
          </a:p>
          <a:p>
            <a:r>
              <a:rPr lang="es-MX" b="1" dirty="0">
                <a:solidFill>
                  <a:schemeClr val="bg1"/>
                </a:solidFill>
                <a:latin typeface="AR CENA"/>
              </a:rPr>
              <a:t>Santiago Pérez Emmanuel Isaías</a:t>
            </a:r>
          </a:p>
          <a:p>
            <a:endParaRPr lang="es-MX" b="1" dirty="0">
              <a:solidFill>
                <a:schemeClr val="bg1"/>
              </a:solidFill>
              <a:latin typeface="AR CENA"/>
            </a:endParaRPr>
          </a:p>
        </p:txBody>
      </p:sp>
      <p:pic>
        <p:nvPicPr>
          <p:cNvPr id="2050" name="Picture 2" descr="Experiment coloring pages download and print for free"/>
          <p:cNvPicPr>
            <a:picLocks noChangeAspect="1" noChangeArrowheads="1"/>
          </p:cNvPicPr>
          <p:nvPr/>
        </p:nvPicPr>
        <p:blipFill rotWithShape="1">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b="6553"/>
          <a:stretch/>
        </p:blipFill>
        <p:spPr bwMode="auto">
          <a:xfrm>
            <a:off x="5204118" y="0"/>
            <a:ext cx="686376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ctrTitle"/>
          </p:nvPr>
        </p:nvSpPr>
        <p:spPr>
          <a:xfrm>
            <a:off x="-1" y="3174017"/>
            <a:ext cx="5328238" cy="843673"/>
          </a:xfrm>
        </p:spPr>
        <p:txBody>
          <a:bodyPr>
            <a:prstTxWarp prst="textArchUp">
              <a:avLst/>
            </a:prstTxWarp>
            <a:noAutofit/>
          </a:bodyPr>
          <a:lstStyle/>
          <a:p>
            <a:br>
              <a:rPr lang="es-MX" sz="7200" dirty="0">
                <a:solidFill>
                  <a:schemeClr val="bg1"/>
                </a:solidFill>
                <a:effectLst>
                  <a:outerShdw blurRad="38100" dist="38100" dir="2700000" algn="tl">
                    <a:srgbClr val="000000">
                      <a:alpha val="43137"/>
                    </a:srgbClr>
                  </a:outerShdw>
                </a:effectLst>
                <a:latin typeface="Arial Rounded MT Bold" panose="020F0704030504030204" pitchFamily="34" charset="0"/>
              </a:rPr>
            </a:br>
            <a:br>
              <a:rPr lang="es-MX" sz="7200" dirty="0">
                <a:solidFill>
                  <a:schemeClr val="bg1"/>
                </a:solidFill>
                <a:effectLst>
                  <a:outerShdw blurRad="38100" dist="38100" dir="2700000" algn="tl">
                    <a:srgbClr val="000000">
                      <a:alpha val="43137"/>
                    </a:srgbClr>
                  </a:outerShdw>
                </a:effectLst>
                <a:latin typeface="Arial Rounded MT Bold" panose="020F0704030504030204" pitchFamily="34" charset="0"/>
              </a:rPr>
            </a:br>
            <a:r>
              <a:rPr lang="es-MX" sz="7200" dirty="0">
                <a:solidFill>
                  <a:schemeClr val="bg1"/>
                </a:solidFill>
                <a:effectLst>
                  <a:outerShdw blurRad="38100" dist="38100" dir="2700000" algn="tl">
                    <a:srgbClr val="000000">
                      <a:alpha val="43137"/>
                    </a:srgbClr>
                  </a:outerShdw>
                </a:effectLst>
                <a:latin typeface="Arial Rounded MT Bold" panose="020F0704030504030204" pitchFamily="34" charset="0"/>
              </a:rPr>
              <a:t>Equipo</a:t>
            </a:r>
            <a:r>
              <a:rPr lang="es-MX" sz="6600" dirty="0">
                <a:solidFill>
                  <a:schemeClr val="bg1"/>
                </a:solidFill>
                <a:effectLst>
                  <a:outerShdw blurRad="38100" dist="38100" dir="2700000" algn="tl">
                    <a:srgbClr val="000000">
                      <a:alpha val="43137"/>
                    </a:srgbClr>
                  </a:outerShdw>
                </a:effectLst>
                <a:latin typeface="Arial Rounded MT Bold" panose="020F0704030504030204" pitchFamily="34" charset="0"/>
              </a:rPr>
              <a:t> 5</a:t>
            </a:r>
          </a:p>
        </p:txBody>
      </p:sp>
      <p:sp>
        <p:nvSpPr>
          <p:cNvPr id="7" name="Marcador de contenido 2"/>
          <p:cNvSpPr txBox="1">
            <a:spLocks/>
          </p:cNvSpPr>
          <p:nvPr/>
        </p:nvSpPr>
        <p:spPr>
          <a:xfrm>
            <a:off x="2744711" y="199313"/>
            <a:ext cx="2490641" cy="17136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dirty="0">
                <a:solidFill>
                  <a:schemeClr val="bg1"/>
                </a:solidFill>
                <a:latin typeface="Arial Rounded MT Bold" panose="020F0704030504030204" pitchFamily="34" charset="0"/>
              </a:rPr>
              <a:t>Química inorgánica</a:t>
            </a:r>
          </a:p>
          <a:p>
            <a:r>
              <a:rPr lang="es-MX" dirty="0">
                <a:solidFill>
                  <a:schemeClr val="bg1"/>
                </a:solidFill>
                <a:latin typeface="Arial Rounded MT Bold" panose="020F0704030504030204" pitchFamily="34" charset="0"/>
              </a:rPr>
              <a:t>Universidad veracruzana</a:t>
            </a:r>
          </a:p>
        </p:txBody>
      </p:sp>
      <p:cxnSp>
        <p:nvCxnSpPr>
          <p:cNvPr id="8" name="Conector recto 7"/>
          <p:cNvCxnSpPr/>
          <p:nvPr/>
        </p:nvCxnSpPr>
        <p:spPr>
          <a:xfrm>
            <a:off x="124118" y="2276475"/>
            <a:ext cx="5080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a:off x="124118" y="3885571"/>
            <a:ext cx="5080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Imagen 8"/>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tretch>
            <a:fillRect/>
          </a:stretch>
        </p:blipFill>
        <p:spPr>
          <a:xfrm>
            <a:off x="124118" y="0"/>
            <a:ext cx="2620593" cy="2276475"/>
          </a:xfrm>
          <a:prstGeom prst="rect">
            <a:avLst/>
          </a:prstGeom>
        </p:spPr>
      </p:pic>
    </p:spTree>
    <p:extLst>
      <p:ext uri="{BB962C8B-B14F-4D97-AF65-F5344CB8AC3E}">
        <p14:creationId xmlns:p14="http://schemas.microsoft.com/office/powerpoint/2010/main" val="3892902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1"/>
            <a:ext cx="4464676" cy="577648"/>
          </a:xfrm>
          <a:solidFill>
            <a:srgbClr val="00E2B7"/>
          </a:solidFill>
        </p:spPr>
        <p:txBody>
          <a:bodyPr>
            <a:noAutofit/>
          </a:bodyPr>
          <a:lstStyle/>
          <a:p>
            <a:r>
              <a:rPr lang="es-MX" sz="3600" dirty="0">
                <a:solidFill>
                  <a:schemeClr val="bg1"/>
                </a:solidFill>
                <a:latin typeface="Arial Rounded MT Bold" panose="020F0704030504030204" pitchFamily="34" charset="0"/>
              </a:rPr>
              <a:t>Resultados</a:t>
            </a:r>
          </a:p>
        </p:txBody>
      </p:sp>
      <mc:AlternateContent xmlns:mc="http://schemas.openxmlformats.org/markup-compatibility/2006" xmlns:a14="http://schemas.microsoft.com/office/drawing/2010/main">
        <mc:Choice Requires="a14">
          <p:sp>
            <p:nvSpPr>
              <p:cNvPr id="3" name="Subtítulo 2"/>
              <p:cNvSpPr>
                <a:spLocks noGrp="1"/>
              </p:cNvSpPr>
              <p:nvPr>
                <p:ph type="subTitle" idx="1"/>
              </p:nvPr>
            </p:nvSpPr>
            <p:spPr>
              <a:xfrm>
                <a:off x="1388772" y="708338"/>
                <a:ext cx="8624552" cy="403291"/>
              </a:xfrm>
            </p:spPr>
            <p:txBody>
              <a:bodyPr>
                <a:normAutofit/>
              </a:bodyPr>
              <a:lstStyle/>
              <a:p>
                <a:r>
                  <a:rPr lang="es-MX" sz="2000" dirty="0">
                    <a:latin typeface="Arial Narrow" panose="020B0606020202030204" pitchFamily="34" charset="0"/>
                  </a:rPr>
                  <a:t>Solubilidad del </a:t>
                </a:r>
                <a14:m>
                  <m:oMath xmlns:m="http://schemas.openxmlformats.org/officeDocument/2006/math">
                    <m:sSub>
                      <m:sSubPr>
                        <m:ctrlPr>
                          <a:rPr lang="es-MX" sz="2000" i="1" smtClean="0">
                            <a:latin typeface="Cambria Math" panose="02040503050406030204" pitchFamily="18" charset="0"/>
                          </a:rPr>
                        </m:ctrlPr>
                      </m:sSubPr>
                      <m:e>
                        <m:r>
                          <a:rPr lang="es-MX" sz="2000" b="0" i="1" smtClean="0">
                            <a:latin typeface="Cambria Math" panose="02040503050406030204" pitchFamily="18" charset="0"/>
                          </a:rPr>
                          <m:t>𝐾𝑁𝑂</m:t>
                        </m:r>
                      </m:e>
                      <m:sub>
                        <m:r>
                          <a:rPr lang="es-MX" sz="2000" b="0" i="1" smtClean="0">
                            <a:latin typeface="Cambria Math" panose="02040503050406030204" pitchFamily="18" charset="0"/>
                          </a:rPr>
                          <m:t>3</m:t>
                        </m:r>
                      </m:sub>
                    </m:sSub>
                  </m:oMath>
                </a14:m>
                <a:r>
                  <a:rPr lang="es-MX" sz="2000" dirty="0">
                    <a:latin typeface="Arial Narrow" panose="020B0606020202030204" pitchFamily="34" charset="0"/>
                  </a:rPr>
                  <a:t> a diferentes volúmenes de solvente y diversas temperaturas.</a:t>
                </a:r>
              </a:p>
            </p:txBody>
          </p:sp>
        </mc:Choice>
        <mc:Fallback xmlns="">
          <p:sp>
            <p:nvSpPr>
              <p:cNvPr id="3" name="Subtítulo 2"/>
              <p:cNvSpPr>
                <a:spLocks noGrp="1" noRot="1" noChangeAspect="1" noMove="1" noResize="1" noEditPoints="1" noAdjustHandles="1" noChangeArrowheads="1" noChangeShapeType="1" noTextEdit="1"/>
              </p:cNvSpPr>
              <p:nvPr>
                <p:ph type="subTitle" idx="1"/>
              </p:nvPr>
            </p:nvSpPr>
            <p:spPr>
              <a:xfrm>
                <a:off x="1388772" y="708338"/>
                <a:ext cx="8624552" cy="403291"/>
              </a:xfrm>
              <a:blipFill rotWithShape="0">
                <a:blip r:embed="rId2"/>
                <a:stretch>
                  <a:fillRect t="-15152" b="-18182"/>
                </a:stretch>
              </a:blipFill>
            </p:spPr>
            <p:txBody>
              <a:bodyPr/>
              <a:lstStyle/>
              <a:p>
                <a:r>
                  <a:rPr lang="es-MX">
                    <a:noFill/>
                  </a:rPr>
                  <a:t> </a:t>
                </a:r>
              </a:p>
            </p:txBody>
          </p:sp>
        </mc:Fallback>
      </mc:AlternateContent>
      <p:graphicFrame>
        <p:nvGraphicFramePr>
          <p:cNvPr id="4" name="Tabla 3"/>
          <p:cNvGraphicFramePr>
            <a:graphicFrameLocks noGrp="1"/>
          </p:cNvGraphicFramePr>
          <p:nvPr/>
        </p:nvGraphicFramePr>
        <p:xfrm>
          <a:off x="476522" y="1189992"/>
          <a:ext cx="11101587" cy="1469743"/>
        </p:xfrm>
        <a:graphic>
          <a:graphicData uri="http://schemas.openxmlformats.org/drawingml/2006/table">
            <a:tbl>
              <a:tblPr firstRow="1" bandRow="1">
                <a:tableStyleId>{93296810-A885-4BE3-A3E7-6D5BEEA58F35}</a:tableStyleId>
              </a:tblPr>
              <a:tblGrid>
                <a:gridCol w="1893191">
                  <a:extLst>
                    <a:ext uri="{9D8B030D-6E8A-4147-A177-3AD203B41FA5}">
                      <a16:colId xmlns:a16="http://schemas.microsoft.com/office/drawing/2014/main" val="20000"/>
                    </a:ext>
                  </a:extLst>
                </a:gridCol>
                <a:gridCol w="1278691">
                  <a:extLst>
                    <a:ext uri="{9D8B030D-6E8A-4147-A177-3AD203B41FA5}">
                      <a16:colId xmlns:a16="http://schemas.microsoft.com/office/drawing/2014/main" val="20001"/>
                    </a:ext>
                  </a:extLst>
                </a:gridCol>
                <a:gridCol w="1585941">
                  <a:extLst>
                    <a:ext uri="{9D8B030D-6E8A-4147-A177-3AD203B41FA5}">
                      <a16:colId xmlns:a16="http://schemas.microsoft.com/office/drawing/2014/main" val="20002"/>
                    </a:ext>
                  </a:extLst>
                </a:gridCol>
                <a:gridCol w="1617216">
                  <a:extLst>
                    <a:ext uri="{9D8B030D-6E8A-4147-A177-3AD203B41FA5}">
                      <a16:colId xmlns:a16="http://schemas.microsoft.com/office/drawing/2014/main" val="20003"/>
                    </a:ext>
                  </a:extLst>
                </a:gridCol>
                <a:gridCol w="1554666">
                  <a:extLst>
                    <a:ext uri="{9D8B030D-6E8A-4147-A177-3AD203B41FA5}">
                      <a16:colId xmlns:a16="http://schemas.microsoft.com/office/drawing/2014/main" val="20004"/>
                    </a:ext>
                  </a:extLst>
                </a:gridCol>
                <a:gridCol w="1585941">
                  <a:extLst>
                    <a:ext uri="{9D8B030D-6E8A-4147-A177-3AD203B41FA5}">
                      <a16:colId xmlns:a16="http://schemas.microsoft.com/office/drawing/2014/main" val="20005"/>
                    </a:ext>
                  </a:extLst>
                </a:gridCol>
                <a:gridCol w="1585941">
                  <a:extLst>
                    <a:ext uri="{9D8B030D-6E8A-4147-A177-3AD203B41FA5}">
                      <a16:colId xmlns:a16="http://schemas.microsoft.com/office/drawing/2014/main" val="20006"/>
                    </a:ext>
                  </a:extLst>
                </a:gridCol>
              </a:tblGrid>
              <a:tr h="370840">
                <a:tc>
                  <a:txBody>
                    <a:bodyPr/>
                    <a:lstStyle/>
                    <a:p>
                      <a:pPr algn="ctr"/>
                      <a:r>
                        <a:rPr lang="es-MX" sz="1400" b="1" dirty="0"/>
                        <a:t>Volumen de agua (ml)</a:t>
                      </a:r>
                    </a:p>
                  </a:txBody>
                  <a:tcPr anchor="ctr"/>
                </a:tc>
                <a:tc>
                  <a:txBody>
                    <a:bodyPr/>
                    <a:lstStyle/>
                    <a:p>
                      <a:pPr algn="ctr"/>
                      <a:r>
                        <a:rPr lang="es-MX" sz="1400" dirty="0"/>
                        <a:t>1.5</a:t>
                      </a:r>
                    </a:p>
                  </a:txBody>
                  <a:tcPr anchor="ctr"/>
                </a:tc>
                <a:tc>
                  <a:txBody>
                    <a:bodyPr/>
                    <a:lstStyle/>
                    <a:p>
                      <a:pPr algn="ctr"/>
                      <a:r>
                        <a:rPr lang="es-MX" sz="1400" dirty="0"/>
                        <a:t>2.0</a:t>
                      </a:r>
                    </a:p>
                  </a:txBody>
                  <a:tcPr anchor="ctr"/>
                </a:tc>
                <a:tc>
                  <a:txBody>
                    <a:bodyPr/>
                    <a:lstStyle/>
                    <a:p>
                      <a:pPr algn="ctr"/>
                      <a:r>
                        <a:rPr lang="es-MX" sz="1400" dirty="0"/>
                        <a:t>2.5</a:t>
                      </a:r>
                    </a:p>
                  </a:txBody>
                  <a:tcPr anchor="ctr"/>
                </a:tc>
                <a:tc>
                  <a:txBody>
                    <a:bodyPr/>
                    <a:lstStyle/>
                    <a:p>
                      <a:pPr algn="ctr"/>
                      <a:r>
                        <a:rPr lang="es-MX" sz="1400" dirty="0"/>
                        <a:t>3.0</a:t>
                      </a:r>
                    </a:p>
                  </a:txBody>
                  <a:tcPr anchor="ctr"/>
                </a:tc>
                <a:tc>
                  <a:txBody>
                    <a:bodyPr/>
                    <a:lstStyle/>
                    <a:p>
                      <a:pPr algn="ctr"/>
                      <a:r>
                        <a:rPr lang="es-MX" sz="1400" dirty="0"/>
                        <a:t>3.5</a:t>
                      </a:r>
                    </a:p>
                  </a:txBody>
                  <a:tcPr anchor="ctr"/>
                </a:tc>
                <a:tc>
                  <a:txBody>
                    <a:bodyPr/>
                    <a:lstStyle/>
                    <a:p>
                      <a:pPr algn="ctr"/>
                      <a:r>
                        <a:rPr lang="es-MX" sz="1400" dirty="0"/>
                        <a:t>4.0</a:t>
                      </a:r>
                    </a:p>
                  </a:txBody>
                  <a:tcPr anchor="ctr"/>
                </a:tc>
                <a:extLst>
                  <a:ext uri="{0D108BD9-81ED-4DB2-BD59-A6C34878D82A}">
                    <a16:rowId xmlns:a16="http://schemas.microsoft.com/office/drawing/2014/main" val="10000"/>
                  </a:ext>
                </a:extLst>
              </a:tr>
              <a:tr h="370840">
                <a:tc>
                  <a:txBody>
                    <a:bodyPr/>
                    <a:lstStyle/>
                    <a:p>
                      <a:pPr algn="ctr"/>
                      <a:r>
                        <a:rPr lang="es-MX" sz="1400" b="1" dirty="0"/>
                        <a:t>Temperatura</a:t>
                      </a:r>
                      <a:r>
                        <a:rPr lang="es-MX" sz="1400" b="1" baseline="0" dirty="0"/>
                        <a:t> de solubilidad (°C)</a:t>
                      </a:r>
                      <a:endParaRPr lang="es-MX" sz="1400" b="1" dirty="0"/>
                    </a:p>
                  </a:txBody>
                  <a:tcPr anchor="ctr"/>
                </a:tc>
                <a:tc>
                  <a:txBody>
                    <a:bodyPr/>
                    <a:lstStyle/>
                    <a:p>
                      <a:pPr algn="ctr"/>
                      <a:r>
                        <a:rPr lang="es-MX" sz="1400" dirty="0"/>
                        <a:t>58°</a:t>
                      </a:r>
                    </a:p>
                  </a:txBody>
                  <a:tcPr anchor="ctr"/>
                </a:tc>
                <a:tc>
                  <a:txBody>
                    <a:bodyPr/>
                    <a:lstStyle/>
                    <a:p>
                      <a:pPr algn="ctr"/>
                      <a:r>
                        <a:rPr lang="es-MX" sz="1400" dirty="0"/>
                        <a:t>51°</a:t>
                      </a:r>
                    </a:p>
                  </a:txBody>
                  <a:tcPr anchor="ctr"/>
                </a:tc>
                <a:tc>
                  <a:txBody>
                    <a:bodyPr/>
                    <a:lstStyle/>
                    <a:p>
                      <a:pPr algn="ctr"/>
                      <a:r>
                        <a:rPr lang="es-MX" sz="1400" dirty="0"/>
                        <a:t>48°</a:t>
                      </a:r>
                    </a:p>
                  </a:txBody>
                  <a:tcPr anchor="ctr"/>
                </a:tc>
                <a:tc>
                  <a:txBody>
                    <a:bodyPr/>
                    <a:lstStyle/>
                    <a:p>
                      <a:pPr algn="ctr"/>
                      <a:r>
                        <a:rPr lang="es-MX" sz="1400" dirty="0"/>
                        <a:t>38°</a:t>
                      </a:r>
                    </a:p>
                  </a:txBody>
                  <a:tcPr anchor="ctr"/>
                </a:tc>
                <a:tc>
                  <a:txBody>
                    <a:bodyPr/>
                    <a:lstStyle/>
                    <a:p>
                      <a:pPr algn="ctr"/>
                      <a:r>
                        <a:rPr lang="es-MX" sz="1400" dirty="0"/>
                        <a:t>33°</a:t>
                      </a:r>
                    </a:p>
                  </a:txBody>
                  <a:tcPr anchor="ctr"/>
                </a:tc>
                <a:tc>
                  <a:txBody>
                    <a:bodyPr/>
                    <a:lstStyle/>
                    <a:p>
                      <a:pPr algn="ctr"/>
                      <a:r>
                        <a:rPr lang="es-MX" sz="1400" dirty="0"/>
                        <a:t>29°</a:t>
                      </a:r>
                    </a:p>
                  </a:txBody>
                  <a:tcPr anchor="ctr"/>
                </a:tc>
                <a:extLst>
                  <a:ext uri="{0D108BD9-81ED-4DB2-BD59-A6C34878D82A}">
                    <a16:rowId xmlns:a16="http://schemas.microsoft.com/office/drawing/2014/main" val="10001"/>
                  </a:ext>
                </a:extLst>
              </a:tr>
              <a:tr h="580743">
                <a:tc>
                  <a:txBody>
                    <a:bodyPr/>
                    <a:lstStyle/>
                    <a:p>
                      <a:pPr algn="ctr"/>
                      <a:r>
                        <a:rPr lang="es-MX" sz="1400" b="1" dirty="0"/>
                        <a:t>Solubilidad</a:t>
                      </a:r>
                    </a:p>
                    <a:p>
                      <a:pPr algn="ctr"/>
                      <a:r>
                        <a:rPr lang="es-MX" sz="1400" b="1" dirty="0"/>
                        <a:t>(</a:t>
                      </a:r>
                      <a:r>
                        <a:rPr lang="es-MX" sz="1400" b="1" dirty="0" err="1"/>
                        <a:t>msol</a:t>
                      </a:r>
                      <a:r>
                        <a:rPr lang="es-MX" sz="1400" b="1" dirty="0"/>
                        <a:t>/</a:t>
                      </a:r>
                      <a:r>
                        <a:rPr lang="es-MX" sz="1400" b="1" dirty="0" err="1"/>
                        <a:t>mste</a:t>
                      </a:r>
                      <a:r>
                        <a:rPr lang="es-MX" sz="1400" b="1" dirty="0"/>
                        <a:t>) x 100</a:t>
                      </a:r>
                    </a:p>
                  </a:txBody>
                  <a:tcPr anchor="ctr"/>
                </a:tc>
                <a:tc>
                  <a:txBody>
                    <a:bodyPr/>
                    <a:lstStyle/>
                    <a:p>
                      <a:pPr algn="ctr"/>
                      <a:r>
                        <a:rPr lang="es-MX" sz="1400" dirty="0"/>
                        <a:t>133.3</a:t>
                      </a:r>
                    </a:p>
                  </a:txBody>
                  <a:tcPr anchor="ctr"/>
                </a:tc>
                <a:tc>
                  <a:txBody>
                    <a:bodyPr/>
                    <a:lstStyle/>
                    <a:p>
                      <a:pPr algn="ctr"/>
                      <a:r>
                        <a:rPr lang="es-MX" sz="1400" dirty="0"/>
                        <a:t>100</a:t>
                      </a:r>
                    </a:p>
                  </a:txBody>
                  <a:tcPr anchor="ctr"/>
                </a:tc>
                <a:tc>
                  <a:txBody>
                    <a:bodyPr/>
                    <a:lstStyle/>
                    <a:p>
                      <a:pPr algn="ctr"/>
                      <a:r>
                        <a:rPr lang="es-MX" sz="1400" dirty="0"/>
                        <a:t>80</a:t>
                      </a:r>
                    </a:p>
                  </a:txBody>
                  <a:tcPr anchor="ctr"/>
                </a:tc>
                <a:tc>
                  <a:txBody>
                    <a:bodyPr/>
                    <a:lstStyle/>
                    <a:p>
                      <a:pPr algn="ctr"/>
                      <a:r>
                        <a:rPr lang="es-MX" sz="1400" dirty="0"/>
                        <a:t>66.7</a:t>
                      </a:r>
                    </a:p>
                  </a:txBody>
                  <a:tcPr anchor="ctr"/>
                </a:tc>
                <a:tc>
                  <a:txBody>
                    <a:bodyPr/>
                    <a:lstStyle/>
                    <a:p>
                      <a:pPr algn="ctr"/>
                      <a:r>
                        <a:rPr lang="es-MX" sz="1400" dirty="0"/>
                        <a:t>57.14</a:t>
                      </a:r>
                    </a:p>
                  </a:txBody>
                  <a:tcPr anchor="ctr"/>
                </a:tc>
                <a:tc>
                  <a:txBody>
                    <a:bodyPr/>
                    <a:lstStyle/>
                    <a:p>
                      <a:pPr algn="ctr"/>
                      <a:r>
                        <a:rPr lang="es-MX" sz="1400" dirty="0"/>
                        <a:t>50</a:t>
                      </a:r>
                    </a:p>
                  </a:txBody>
                  <a:tcPr anchor="ctr"/>
                </a:tc>
                <a:extLst>
                  <a:ext uri="{0D108BD9-81ED-4DB2-BD59-A6C34878D82A}">
                    <a16:rowId xmlns:a16="http://schemas.microsoft.com/office/drawing/2014/main" val="10002"/>
                  </a:ext>
                </a:extLst>
              </a:tr>
            </a:tbl>
          </a:graphicData>
        </a:graphic>
      </p:graphicFrame>
      <mc:AlternateContent xmlns:mc="http://schemas.openxmlformats.org/markup-compatibility/2006" xmlns:a14="http://schemas.microsoft.com/office/drawing/2010/main">
        <mc:Choice Requires="a14">
          <p:sp>
            <p:nvSpPr>
              <p:cNvPr id="5" name="Subtítulo 2"/>
              <p:cNvSpPr txBox="1">
                <a:spLocks/>
              </p:cNvSpPr>
              <p:nvPr/>
            </p:nvSpPr>
            <p:spPr>
              <a:xfrm>
                <a:off x="1388772" y="2805449"/>
                <a:ext cx="8624552" cy="4032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Gráfica de solubilidad del </a:t>
                </a:r>
                <a14:m>
                  <m:oMath xmlns:m="http://schemas.openxmlformats.org/officeDocument/2006/math">
                    <m:sSub>
                      <m:sSubPr>
                        <m:ctrlPr>
                          <a:rPr kumimoji="0" lang="es-MX"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s-MX"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𝐾𝑁𝑂</m:t>
                        </m:r>
                      </m:e>
                      <m:sub>
                        <m:r>
                          <a:rPr kumimoji="0" lang="es-MX"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b>
                    </m:sSub>
                  </m:oMath>
                </a14:m>
                <a:r>
                  <a:rPr kumimoji="0" lang="es-MX"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Solubilidad (Eje X) vs. Temperatura (Eje Y)</a:t>
                </a:r>
              </a:p>
            </p:txBody>
          </p:sp>
        </mc:Choice>
        <mc:Fallback xmlns="">
          <p:sp>
            <p:nvSpPr>
              <p:cNvPr id="5" name="Subtítulo 2"/>
              <p:cNvSpPr txBox="1">
                <a:spLocks noRot="1" noChangeAspect="1" noMove="1" noResize="1" noEditPoints="1" noAdjustHandles="1" noChangeArrowheads="1" noChangeShapeType="1" noTextEdit="1"/>
              </p:cNvSpPr>
              <p:nvPr/>
            </p:nvSpPr>
            <p:spPr>
              <a:xfrm>
                <a:off x="1388772" y="2805449"/>
                <a:ext cx="8624552" cy="403291"/>
              </a:xfrm>
              <a:prstGeom prst="rect">
                <a:avLst/>
              </a:prstGeom>
              <a:blipFill rotWithShape="0">
                <a:blip r:embed="rId3"/>
                <a:stretch>
                  <a:fillRect t="-15152" b="-18182"/>
                </a:stretch>
              </a:blipFill>
            </p:spPr>
            <p:txBody>
              <a:bodyPr/>
              <a:lstStyle/>
              <a:p>
                <a:r>
                  <a:rPr lang="es-MX">
                    <a:noFill/>
                  </a:rPr>
                  <a:t> </a:t>
                </a:r>
              </a:p>
            </p:txBody>
          </p:sp>
        </mc:Fallback>
      </mc:AlternateContent>
      <p:graphicFrame>
        <p:nvGraphicFramePr>
          <p:cNvPr id="9" name="1 Gráfico"/>
          <p:cNvGraphicFramePr>
            <a:graphicFrameLocks/>
          </p:cNvGraphicFramePr>
          <p:nvPr>
            <p:extLst>
              <p:ext uri="{D42A27DB-BD31-4B8C-83A1-F6EECF244321}">
                <p14:modId xmlns:p14="http://schemas.microsoft.com/office/powerpoint/2010/main" val="2498450548"/>
              </p:ext>
            </p:extLst>
          </p:nvPr>
        </p:nvGraphicFramePr>
        <p:xfrm>
          <a:off x="3436515" y="3230817"/>
          <a:ext cx="5181600" cy="3063108"/>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ángulo 6"/>
          <p:cNvSpPr/>
          <p:nvPr/>
        </p:nvSpPr>
        <p:spPr>
          <a:xfrm rot="5400000">
            <a:off x="8148338" y="-3683663"/>
            <a:ext cx="360000" cy="7727324"/>
          </a:xfrm>
          <a:prstGeom prst="rect">
            <a:avLst/>
          </a:prstGeom>
          <a:solidFill>
            <a:srgbClr val="00E2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p:cNvSpPr/>
          <p:nvPr/>
        </p:nvSpPr>
        <p:spPr>
          <a:xfrm rot="5400000">
            <a:off x="5916000" y="582000"/>
            <a:ext cx="360000" cy="12192000"/>
          </a:xfrm>
          <a:prstGeom prst="rect">
            <a:avLst/>
          </a:prstGeom>
          <a:solidFill>
            <a:srgbClr val="00E2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p:cNvSpPr/>
          <p:nvPr/>
        </p:nvSpPr>
        <p:spPr>
          <a:xfrm rot="10800000">
            <a:off x="11832000" y="135498"/>
            <a:ext cx="360000" cy="6542502"/>
          </a:xfrm>
          <a:prstGeom prst="rect">
            <a:avLst/>
          </a:prstGeom>
          <a:solidFill>
            <a:srgbClr val="00E2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p:cNvSpPr/>
          <p:nvPr/>
        </p:nvSpPr>
        <p:spPr>
          <a:xfrm rot="10800000">
            <a:off x="0" y="135498"/>
            <a:ext cx="360000" cy="6362502"/>
          </a:xfrm>
          <a:prstGeom prst="rect">
            <a:avLst/>
          </a:prstGeom>
          <a:solidFill>
            <a:srgbClr val="00E2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660620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Subtítulo 2"/>
              <p:cNvSpPr>
                <a:spLocks noGrp="1"/>
              </p:cNvSpPr>
              <p:nvPr>
                <p:ph type="subTitle" idx="1"/>
              </p:nvPr>
            </p:nvSpPr>
            <p:spPr>
              <a:xfrm>
                <a:off x="1388772" y="362326"/>
                <a:ext cx="8624552" cy="403291"/>
              </a:xfrm>
            </p:spPr>
            <p:txBody>
              <a:bodyPr>
                <a:normAutofit/>
              </a:bodyPr>
              <a:lstStyle/>
              <a:p>
                <a:r>
                  <a:rPr lang="es-MX" sz="2000" dirty="0">
                    <a:latin typeface="Arial Narrow" panose="020B0606020202030204" pitchFamily="34" charset="0"/>
                  </a:rPr>
                  <a:t>Solubilidad del </a:t>
                </a:r>
                <a14:m>
                  <m:oMath xmlns:m="http://schemas.openxmlformats.org/officeDocument/2006/math">
                    <m:r>
                      <a:rPr lang="es-MX" sz="2000" b="0" i="1" smtClean="0">
                        <a:latin typeface="Cambria Math" panose="02040503050406030204" pitchFamily="18" charset="0"/>
                      </a:rPr>
                      <m:t>𝐾𝐵𝑟</m:t>
                    </m:r>
                    <m:r>
                      <a:rPr lang="es-MX" sz="2000" b="0" i="1" smtClean="0">
                        <a:latin typeface="Cambria Math" panose="02040503050406030204" pitchFamily="18" charset="0"/>
                      </a:rPr>
                      <m:t> </m:t>
                    </m:r>
                  </m:oMath>
                </a14:m>
                <a:r>
                  <a:rPr lang="es-MX" sz="2000" dirty="0">
                    <a:latin typeface="Arial Narrow" panose="020B0606020202030204" pitchFamily="34" charset="0"/>
                  </a:rPr>
                  <a:t>a diferentes volúmenes de solvente y diversas temperaturas.</a:t>
                </a:r>
              </a:p>
            </p:txBody>
          </p:sp>
        </mc:Choice>
        <mc:Fallback xmlns="">
          <p:sp>
            <p:nvSpPr>
              <p:cNvPr id="3" name="Subtítulo 2"/>
              <p:cNvSpPr>
                <a:spLocks noGrp="1" noRot="1" noChangeAspect="1" noMove="1" noResize="1" noEditPoints="1" noAdjustHandles="1" noChangeArrowheads="1" noChangeShapeType="1" noTextEdit="1"/>
              </p:cNvSpPr>
              <p:nvPr>
                <p:ph type="subTitle" idx="1"/>
              </p:nvPr>
            </p:nvSpPr>
            <p:spPr>
              <a:xfrm>
                <a:off x="1388772" y="362326"/>
                <a:ext cx="8624552" cy="403291"/>
              </a:xfrm>
              <a:blipFill rotWithShape="0">
                <a:blip r:embed="rId2"/>
                <a:stretch>
                  <a:fillRect t="-14925" b="-16418"/>
                </a:stretch>
              </a:blipFill>
            </p:spPr>
            <p:txBody>
              <a:bodyPr/>
              <a:lstStyle/>
              <a:p>
                <a:r>
                  <a:rPr lang="es-MX">
                    <a:noFill/>
                  </a:rPr>
                  <a:t> </a:t>
                </a:r>
              </a:p>
            </p:txBody>
          </p:sp>
        </mc:Fallback>
      </mc:AlternateContent>
      <p:graphicFrame>
        <p:nvGraphicFramePr>
          <p:cNvPr id="4" name="Tabla 3"/>
          <p:cNvGraphicFramePr>
            <a:graphicFrameLocks noGrp="1"/>
          </p:cNvGraphicFramePr>
          <p:nvPr/>
        </p:nvGraphicFramePr>
        <p:xfrm>
          <a:off x="1828800" y="958283"/>
          <a:ext cx="7881870" cy="1469743"/>
        </p:xfrm>
        <a:graphic>
          <a:graphicData uri="http://schemas.openxmlformats.org/drawingml/2006/table">
            <a:tbl>
              <a:tblPr firstRow="1" bandRow="1">
                <a:tableStyleId>{72833802-FEF1-4C79-8D5D-14CF1EAF98D9}</a:tableStyleId>
              </a:tblPr>
              <a:tblGrid>
                <a:gridCol w="1811578">
                  <a:extLst>
                    <a:ext uri="{9D8B030D-6E8A-4147-A177-3AD203B41FA5}">
                      <a16:colId xmlns:a16="http://schemas.microsoft.com/office/drawing/2014/main" val="20000"/>
                    </a:ext>
                  </a:extLst>
                </a:gridCol>
                <a:gridCol w="1547499">
                  <a:extLst>
                    <a:ext uri="{9D8B030D-6E8A-4147-A177-3AD203B41FA5}">
                      <a16:colId xmlns:a16="http://schemas.microsoft.com/office/drawing/2014/main" val="20001"/>
                    </a:ext>
                  </a:extLst>
                </a:gridCol>
                <a:gridCol w="1487647">
                  <a:extLst>
                    <a:ext uri="{9D8B030D-6E8A-4147-A177-3AD203B41FA5}">
                      <a16:colId xmlns:a16="http://schemas.microsoft.com/office/drawing/2014/main" val="20002"/>
                    </a:ext>
                  </a:extLst>
                </a:gridCol>
                <a:gridCol w="1517573">
                  <a:extLst>
                    <a:ext uri="{9D8B030D-6E8A-4147-A177-3AD203B41FA5}">
                      <a16:colId xmlns:a16="http://schemas.microsoft.com/office/drawing/2014/main" val="20003"/>
                    </a:ext>
                  </a:extLst>
                </a:gridCol>
                <a:gridCol w="1517573">
                  <a:extLst>
                    <a:ext uri="{9D8B030D-6E8A-4147-A177-3AD203B41FA5}">
                      <a16:colId xmlns:a16="http://schemas.microsoft.com/office/drawing/2014/main" val="20004"/>
                    </a:ext>
                  </a:extLst>
                </a:gridCol>
              </a:tblGrid>
              <a:tr h="370840">
                <a:tc>
                  <a:txBody>
                    <a:bodyPr/>
                    <a:lstStyle/>
                    <a:p>
                      <a:pPr algn="ctr"/>
                      <a:r>
                        <a:rPr lang="es-MX" sz="1400" dirty="0"/>
                        <a:t>Volumen de agua (ml)</a:t>
                      </a:r>
                      <a:endParaRPr lang="es-MX" sz="1400" b="1" dirty="0"/>
                    </a:p>
                  </a:txBody>
                  <a:tcPr anchor="ctr"/>
                </a:tc>
                <a:tc>
                  <a:txBody>
                    <a:bodyPr/>
                    <a:lstStyle/>
                    <a:p>
                      <a:pPr algn="ctr"/>
                      <a:r>
                        <a:rPr lang="es-MX" sz="1400" dirty="0"/>
                        <a:t>2.5</a:t>
                      </a:r>
                    </a:p>
                  </a:txBody>
                  <a:tcPr anchor="ctr"/>
                </a:tc>
                <a:tc>
                  <a:txBody>
                    <a:bodyPr/>
                    <a:lstStyle/>
                    <a:p>
                      <a:pPr algn="ctr"/>
                      <a:r>
                        <a:rPr lang="es-MX" sz="1400" dirty="0"/>
                        <a:t>3.0</a:t>
                      </a:r>
                    </a:p>
                  </a:txBody>
                  <a:tcPr anchor="ctr"/>
                </a:tc>
                <a:tc>
                  <a:txBody>
                    <a:bodyPr/>
                    <a:lstStyle/>
                    <a:p>
                      <a:pPr algn="ctr"/>
                      <a:r>
                        <a:rPr lang="es-MX" sz="1400" dirty="0"/>
                        <a:t>3.5</a:t>
                      </a:r>
                    </a:p>
                  </a:txBody>
                  <a:tcPr anchor="ctr"/>
                </a:tc>
                <a:tc>
                  <a:txBody>
                    <a:bodyPr/>
                    <a:lstStyle/>
                    <a:p>
                      <a:pPr algn="ctr"/>
                      <a:r>
                        <a:rPr lang="es-MX" sz="1400" dirty="0"/>
                        <a:t>6.5</a:t>
                      </a:r>
                    </a:p>
                  </a:txBody>
                  <a:tcPr anchor="ctr"/>
                </a:tc>
                <a:extLst>
                  <a:ext uri="{0D108BD9-81ED-4DB2-BD59-A6C34878D82A}">
                    <a16:rowId xmlns:a16="http://schemas.microsoft.com/office/drawing/2014/main" val="10000"/>
                  </a:ext>
                </a:extLst>
              </a:tr>
              <a:tr h="370840">
                <a:tc>
                  <a:txBody>
                    <a:bodyPr/>
                    <a:lstStyle/>
                    <a:p>
                      <a:pPr algn="ctr"/>
                      <a:r>
                        <a:rPr lang="es-MX" sz="1400" b="1" dirty="0"/>
                        <a:t>Temperatura</a:t>
                      </a:r>
                      <a:r>
                        <a:rPr lang="es-MX" sz="1400" b="1" baseline="0" dirty="0"/>
                        <a:t> de solubilidad (°C)</a:t>
                      </a:r>
                      <a:endParaRPr lang="es-MX" sz="1400" b="1" dirty="0"/>
                    </a:p>
                  </a:txBody>
                  <a:tcPr anchor="ctr"/>
                </a:tc>
                <a:tc>
                  <a:txBody>
                    <a:bodyPr/>
                    <a:lstStyle/>
                    <a:p>
                      <a:pPr algn="ctr"/>
                      <a:r>
                        <a:rPr lang="es-MX" sz="1400" dirty="0"/>
                        <a:t>59°</a:t>
                      </a:r>
                    </a:p>
                  </a:txBody>
                  <a:tcPr anchor="ctr"/>
                </a:tc>
                <a:tc>
                  <a:txBody>
                    <a:bodyPr/>
                    <a:lstStyle/>
                    <a:p>
                      <a:pPr algn="ctr"/>
                      <a:r>
                        <a:rPr lang="es-MX" sz="1400" dirty="0"/>
                        <a:t>63°</a:t>
                      </a:r>
                    </a:p>
                  </a:txBody>
                  <a:tcPr anchor="ctr"/>
                </a:tc>
                <a:tc>
                  <a:txBody>
                    <a:bodyPr/>
                    <a:lstStyle/>
                    <a:p>
                      <a:pPr algn="ctr"/>
                      <a:r>
                        <a:rPr lang="es-MX" sz="1400" dirty="0"/>
                        <a:t>67°</a:t>
                      </a:r>
                    </a:p>
                  </a:txBody>
                  <a:tcPr anchor="ctr"/>
                </a:tc>
                <a:tc>
                  <a:txBody>
                    <a:bodyPr/>
                    <a:lstStyle/>
                    <a:p>
                      <a:pPr algn="ctr"/>
                      <a:r>
                        <a:rPr lang="es-MX" sz="1400" dirty="0"/>
                        <a:t>72°</a:t>
                      </a:r>
                    </a:p>
                  </a:txBody>
                  <a:tcPr anchor="ctr"/>
                </a:tc>
                <a:extLst>
                  <a:ext uri="{0D108BD9-81ED-4DB2-BD59-A6C34878D82A}">
                    <a16:rowId xmlns:a16="http://schemas.microsoft.com/office/drawing/2014/main" val="10001"/>
                  </a:ext>
                </a:extLst>
              </a:tr>
              <a:tr h="580743">
                <a:tc>
                  <a:txBody>
                    <a:bodyPr/>
                    <a:lstStyle/>
                    <a:p>
                      <a:pPr algn="ctr"/>
                      <a:r>
                        <a:rPr lang="es-MX" sz="1400" b="1" dirty="0"/>
                        <a:t>Solubilidad</a:t>
                      </a:r>
                    </a:p>
                    <a:p>
                      <a:pPr algn="ctr"/>
                      <a:r>
                        <a:rPr lang="es-MX" sz="1400" b="1" dirty="0"/>
                        <a:t>(</a:t>
                      </a:r>
                      <a:r>
                        <a:rPr lang="es-MX" sz="1400" b="1" dirty="0" err="1"/>
                        <a:t>msol</a:t>
                      </a:r>
                      <a:r>
                        <a:rPr lang="es-MX" sz="1400" b="1" dirty="0"/>
                        <a:t>/</a:t>
                      </a:r>
                      <a:r>
                        <a:rPr lang="es-MX" sz="1400" b="1" dirty="0" err="1"/>
                        <a:t>mste</a:t>
                      </a:r>
                      <a:r>
                        <a:rPr lang="es-MX" sz="1400" b="1" dirty="0"/>
                        <a:t>) x 100</a:t>
                      </a:r>
                    </a:p>
                  </a:txBody>
                  <a:tcPr anchor="ctr"/>
                </a:tc>
                <a:tc>
                  <a:txBody>
                    <a:bodyPr/>
                    <a:lstStyle/>
                    <a:p>
                      <a:pPr algn="ctr"/>
                      <a:r>
                        <a:rPr lang="es-MX" sz="1400" dirty="0"/>
                        <a:t>100</a:t>
                      </a:r>
                    </a:p>
                  </a:txBody>
                  <a:tcPr anchor="ctr"/>
                </a:tc>
                <a:tc>
                  <a:txBody>
                    <a:bodyPr/>
                    <a:lstStyle/>
                    <a:p>
                      <a:pPr algn="ctr"/>
                      <a:r>
                        <a:rPr lang="es-MX" sz="1400" dirty="0"/>
                        <a:t>83.33</a:t>
                      </a:r>
                    </a:p>
                  </a:txBody>
                  <a:tcPr anchor="ctr"/>
                </a:tc>
                <a:tc>
                  <a:txBody>
                    <a:bodyPr/>
                    <a:lstStyle/>
                    <a:p>
                      <a:pPr algn="ctr"/>
                      <a:r>
                        <a:rPr lang="es-MX" sz="1400" dirty="0"/>
                        <a:t>71.42</a:t>
                      </a:r>
                    </a:p>
                  </a:txBody>
                  <a:tcPr anchor="ctr"/>
                </a:tc>
                <a:tc>
                  <a:txBody>
                    <a:bodyPr/>
                    <a:lstStyle/>
                    <a:p>
                      <a:pPr algn="ctr"/>
                      <a:r>
                        <a:rPr lang="es-MX" sz="1400" dirty="0"/>
                        <a:t>62.5</a:t>
                      </a:r>
                    </a:p>
                  </a:txBody>
                  <a:tcPr anchor="ctr"/>
                </a:tc>
                <a:extLst>
                  <a:ext uri="{0D108BD9-81ED-4DB2-BD59-A6C34878D82A}">
                    <a16:rowId xmlns:a16="http://schemas.microsoft.com/office/drawing/2014/main" val="10002"/>
                  </a:ext>
                </a:extLst>
              </a:tr>
            </a:tbl>
          </a:graphicData>
        </a:graphic>
      </p:graphicFrame>
      <mc:AlternateContent xmlns:mc="http://schemas.openxmlformats.org/markup-compatibility/2006" xmlns:a14="http://schemas.microsoft.com/office/drawing/2010/main">
        <mc:Choice Requires="a14">
          <p:sp>
            <p:nvSpPr>
              <p:cNvPr id="5" name="Subtítulo 2"/>
              <p:cNvSpPr txBox="1">
                <a:spLocks/>
              </p:cNvSpPr>
              <p:nvPr/>
            </p:nvSpPr>
            <p:spPr>
              <a:xfrm>
                <a:off x="1388772" y="2512239"/>
                <a:ext cx="8624552" cy="4032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Gráfica de solubilidad del </a:t>
                </a:r>
                <a14:m>
                  <m:oMath xmlns:m="http://schemas.openxmlformats.org/officeDocument/2006/math">
                    <m:r>
                      <a:rPr kumimoji="0" lang="es-MX"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𝐾𝐵𝑟</m:t>
                    </m:r>
                  </m:oMath>
                </a14:m>
                <a:r>
                  <a:rPr kumimoji="0" lang="es-MX"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Solubilidad (Eje X) vs. Temperatura (Eje Y)</a:t>
                </a:r>
              </a:p>
            </p:txBody>
          </p:sp>
        </mc:Choice>
        <mc:Fallback xmlns="">
          <p:sp>
            <p:nvSpPr>
              <p:cNvPr id="5" name="Subtítulo 2"/>
              <p:cNvSpPr txBox="1">
                <a:spLocks noRot="1" noChangeAspect="1" noMove="1" noResize="1" noEditPoints="1" noAdjustHandles="1" noChangeArrowheads="1" noChangeShapeType="1" noTextEdit="1"/>
              </p:cNvSpPr>
              <p:nvPr/>
            </p:nvSpPr>
            <p:spPr>
              <a:xfrm>
                <a:off x="1388772" y="2512239"/>
                <a:ext cx="8624552" cy="403291"/>
              </a:xfrm>
              <a:prstGeom prst="rect">
                <a:avLst/>
              </a:prstGeom>
              <a:blipFill rotWithShape="0">
                <a:blip r:embed="rId3"/>
                <a:stretch>
                  <a:fillRect t="-15152" b="-18182"/>
                </a:stretch>
              </a:blipFill>
            </p:spPr>
            <p:txBody>
              <a:bodyPr/>
              <a:lstStyle/>
              <a:p>
                <a:r>
                  <a:rPr lang="es-MX">
                    <a:noFill/>
                  </a:rPr>
                  <a:t> </a:t>
                </a:r>
              </a:p>
            </p:txBody>
          </p:sp>
        </mc:Fallback>
      </mc:AlternateContent>
      <p:graphicFrame>
        <p:nvGraphicFramePr>
          <p:cNvPr id="2" name="1 Gráfico"/>
          <p:cNvGraphicFramePr/>
          <p:nvPr/>
        </p:nvGraphicFramePr>
        <p:xfrm>
          <a:off x="2735385" y="3091375"/>
          <a:ext cx="6443784" cy="3332871"/>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ángulo 5"/>
          <p:cNvSpPr/>
          <p:nvPr/>
        </p:nvSpPr>
        <p:spPr>
          <a:xfrm rot="5400000">
            <a:off x="5916000" y="-5916001"/>
            <a:ext cx="360000" cy="12192001"/>
          </a:xfrm>
          <a:prstGeom prst="rect">
            <a:avLst/>
          </a:prstGeom>
          <a:solidFill>
            <a:srgbClr val="00E2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6"/>
          <p:cNvSpPr/>
          <p:nvPr/>
        </p:nvSpPr>
        <p:spPr>
          <a:xfrm rot="5400000">
            <a:off x="5916000" y="582000"/>
            <a:ext cx="360000" cy="12192000"/>
          </a:xfrm>
          <a:prstGeom prst="rect">
            <a:avLst/>
          </a:prstGeom>
          <a:solidFill>
            <a:srgbClr val="00E2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p:cNvSpPr/>
          <p:nvPr/>
        </p:nvSpPr>
        <p:spPr>
          <a:xfrm rot="10800000">
            <a:off x="11832000" y="135498"/>
            <a:ext cx="360000" cy="6542502"/>
          </a:xfrm>
          <a:prstGeom prst="rect">
            <a:avLst/>
          </a:prstGeom>
          <a:solidFill>
            <a:srgbClr val="00E2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Rectángulo 8"/>
          <p:cNvSpPr/>
          <p:nvPr/>
        </p:nvSpPr>
        <p:spPr>
          <a:xfrm rot="10800000">
            <a:off x="0" y="135498"/>
            <a:ext cx="360000" cy="6362502"/>
          </a:xfrm>
          <a:prstGeom prst="rect">
            <a:avLst/>
          </a:prstGeom>
          <a:solidFill>
            <a:srgbClr val="00E2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720812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Subtítulo 2"/>
              <p:cNvSpPr>
                <a:spLocks noGrp="1"/>
              </p:cNvSpPr>
              <p:nvPr>
                <p:ph type="subTitle" idx="1"/>
              </p:nvPr>
            </p:nvSpPr>
            <p:spPr>
              <a:xfrm>
                <a:off x="1388772" y="362326"/>
                <a:ext cx="8624552" cy="403291"/>
              </a:xfrm>
            </p:spPr>
            <p:txBody>
              <a:bodyPr>
                <a:normAutofit/>
              </a:bodyPr>
              <a:lstStyle/>
              <a:p>
                <a:r>
                  <a:rPr lang="es-MX" sz="2000" dirty="0">
                    <a:latin typeface="Arial Narrow" panose="020B0606020202030204" pitchFamily="34" charset="0"/>
                  </a:rPr>
                  <a:t>Solubilidad del </a:t>
                </a:r>
                <a14:m>
                  <m:oMath xmlns:m="http://schemas.openxmlformats.org/officeDocument/2006/math">
                    <m:r>
                      <a:rPr lang="es-MX" sz="2000" b="0" i="1" smtClean="0">
                        <a:latin typeface="Cambria Math" panose="02040503050406030204" pitchFamily="18" charset="0"/>
                      </a:rPr>
                      <m:t>𝐾𝐶𝑙</m:t>
                    </m:r>
                    <m:r>
                      <a:rPr lang="es-MX" sz="2000" b="0" i="1" smtClean="0">
                        <a:latin typeface="Cambria Math" panose="02040503050406030204" pitchFamily="18" charset="0"/>
                      </a:rPr>
                      <m:t> </m:t>
                    </m:r>
                  </m:oMath>
                </a14:m>
                <a:r>
                  <a:rPr lang="es-MX" sz="2000" dirty="0">
                    <a:latin typeface="Arial Narrow" panose="020B0606020202030204" pitchFamily="34" charset="0"/>
                  </a:rPr>
                  <a:t>a diferentes volúmenes de solvente y diversas temperaturas.</a:t>
                </a:r>
              </a:p>
            </p:txBody>
          </p:sp>
        </mc:Choice>
        <mc:Fallback xmlns="">
          <p:sp>
            <p:nvSpPr>
              <p:cNvPr id="3" name="Subtítulo 2"/>
              <p:cNvSpPr>
                <a:spLocks noGrp="1" noRot="1" noChangeAspect="1" noMove="1" noResize="1" noEditPoints="1" noAdjustHandles="1" noChangeArrowheads="1" noChangeShapeType="1" noTextEdit="1"/>
              </p:cNvSpPr>
              <p:nvPr>
                <p:ph type="subTitle" idx="1"/>
              </p:nvPr>
            </p:nvSpPr>
            <p:spPr>
              <a:xfrm>
                <a:off x="1388772" y="362326"/>
                <a:ext cx="8624552" cy="403291"/>
              </a:xfrm>
              <a:blipFill rotWithShape="0">
                <a:blip r:embed="rId2"/>
                <a:stretch>
                  <a:fillRect t="-14925" b="-16418"/>
                </a:stretch>
              </a:blipFill>
            </p:spPr>
            <p:txBody>
              <a:bodyPr/>
              <a:lstStyle/>
              <a:p>
                <a:r>
                  <a:rPr lang="es-MX">
                    <a:noFill/>
                  </a:rPr>
                  <a:t> </a:t>
                </a:r>
              </a:p>
            </p:txBody>
          </p:sp>
        </mc:Fallback>
      </mc:AlternateContent>
      <p:graphicFrame>
        <p:nvGraphicFramePr>
          <p:cNvPr id="4" name="Tabla 3"/>
          <p:cNvGraphicFramePr>
            <a:graphicFrameLocks noGrp="1"/>
          </p:cNvGraphicFramePr>
          <p:nvPr/>
        </p:nvGraphicFramePr>
        <p:xfrm>
          <a:off x="1157570" y="906767"/>
          <a:ext cx="9557652" cy="1469743"/>
        </p:xfrm>
        <a:graphic>
          <a:graphicData uri="http://schemas.openxmlformats.org/drawingml/2006/table">
            <a:tbl>
              <a:tblPr firstRow="1" bandRow="1">
                <a:tableStyleId>{1E171933-4619-4E11-9A3F-F7608DF75F80}</a:tableStyleId>
              </a:tblPr>
              <a:tblGrid>
                <a:gridCol w="1842071">
                  <a:extLst>
                    <a:ext uri="{9D8B030D-6E8A-4147-A177-3AD203B41FA5}">
                      <a16:colId xmlns:a16="http://schemas.microsoft.com/office/drawing/2014/main" val="20000"/>
                    </a:ext>
                  </a:extLst>
                </a:gridCol>
                <a:gridCol w="1573547">
                  <a:extLst>
                    <a:ext uri="{9D8B030D-6E8A-4147-A177-3AD203B41FA5}">
                      <a16:colId xmlns:a16="http://schemas.microsoft.com/office/drawing/2014/main" val="20001"/>
                    </a:ext>
                  </a:extLst>
                </a:gridCol>
                <a:gridCol w="1512686">
                  <a:extLst>
                    <a:ext uri="{9D8B030D-6E8A-4147-A177-3AD203B41FA5}">
                      <a16:colId xmlns:a16="http://schemas.microsoft.com/office/drawing/2014/main" val="20002"/>
                    </a:ext>
                  </a:extLst>
                </a:gridCol>
                <a:gridCol w="1543116">
                  <a:extLst>
                    <a:ext uri="{9D8B030D-6E8A-4147-A177-3AD203B41FA5}">
                      <a16:colId xmlns:a16="http://schemas.microsoft.com/office/drawing/2014/main" val="20003"/>
                    </a:ext>
                  </a:extLst>
                </a:gridCol>
                <a:gridCol w="1543116">
                  <a:extLst>
                    <a:ext uri="{9D8B030D-6E8A-4147-A177-3AD203B41FA5}">
                      <a16:colId xmlns:a16="http://schemas.microsoft.com/office/drawing/2014/main" val="20004"/>
                    </a:ext>
                  </a:extLst>
                </a:gridCol>
                <a:gridCol w="1543116">
                  <a:extLst>
                    <a:ext uri="{9D8B030D-6E8A-4147-A177-3AD203B41FA5}">
                      <a16:colId xmlns:a16="http://schemas.microsoft.com/office/drawing/2014/main" val="20005"/>
                    </a:ext>
                  </a:extLst>
                </a:gridCol>
              </a:tblGrid>
              <a:tr h="370840">
                <a:tc>
                  <a:txBody>
                    <a:bodyPr/>
                    <a:lstStyle/>
                    <a:p>
                      <a:pPr algn="ctr"/>
                      <a:r>
                        <a:rPr lang="es-MX" sz="1400" b="1" dirty="0"/>
                        <a:t>Volumen de agua (ml)</a:t>
                      </a:r>
                    </a:p>
                  </a:txBody>
                  <a:tcPr anchor="ctr"/>
                </a:tc>
                <a:tc>
                  <a:txBody>
                    <a:bodyPr/>
                    <a:lstStyle/>
                    <a:p>
                      <a:pPr algn="ctr"/>
                      <a:r>
                        <a:rPr lang="es-MX" sz="1400" dirty="0"/>
                        <a:t>5.0</a:t>
                      </a:r>
                    </a:p>
                  </a:txBody>
                  <a:tcPr anchor="ctr"/>
                </a:tc>
                <a:tc>
                  <a:txBody>
                    <a:bodyPr/>
                    <a:lstStyle/>
                    <a:p>
                      <a:pPr algn="ctr"/>
                      <a:r>
                        <a:rPr lang="es-MX" sz="1400" dirty="0"/>
                        <a:t>5.5</a:t>
                      </a:r>
                    </a:p>
                  </a:txBody>
                  <a:tcPr anchor="ctr"/>
                </a:tc>
                <a:tc>
                  <a:txBody>
                    <a:bodyPr/>
                    <a:lstStyle/>
                    <a:p>
                      <a:pPr algn="ctr"/>
                      <a:r>
                        <a:rPr lang="es-MX" sz="1400" dirty="0"/>
                        <a:t>6.0</a:t>
                      </a:r>
                    </a:p>
                  </a:txBody>
                  <a:tcPr anchor="ctr"/>
                </a:tc>
                <a:tc>
                  <a:txBody>
                    <a:bodyPr/>
                    <a:lstStyle/>
                    <a:p>
                      <a:pPr algn="ctr"/>
                      <a:r>
                        <a:rPr lang="es-MX" sz="1400" dirty="0"/>
                        <a:t>6.5</a:t>
                      </a:r>
                    </a:p>
                  </a:txBody>
                  <a:tcPr anchor="ctr"/>
                </a:tc>
                <a:tc>
                  <a:txBody>
                    <a:bodyPr/>
                    <a:lstStyle/>
                    <a:p>
                      <a:pPr algn="ctr"/>
                      <a:r>
                        <a:rPr lang="es-MX" sz="1400" dirty="0"/>
                        <a:t>7.0</a:t>
                      </a:r>
                    </a:p>
                  </a:txBody>
                  <a:tcPr anchor="ctr"/>
                </a:tc>
                <a:extLst>
                  <a:ext uri="{0D108BD9-81ED-4DB2-BD59-A6C34878D82A}">
                    <a16:rowId xmlns:a16="http://schemas.microsoft.com/office/drawing/2014/main" val="10000"/>
                  </a:ext>
                </a:extLst>
              </a:tr>
              <a:tr h="370840">
                <a:tc>
                  <a:txBody>
                    <a:bodyPr/>
                    <a:lstStyle/>
                    <a:p>
                      <a:pPr algn="ctr"/>
                      <a:r>
                        <a:rPr lang="es-MX" sz="1400" b="1" dirty="0"/>
                        <a:t>Temperatura</a:t>
                      </a:r>
                      <a:r>
                        <a:rPr lang="es-MX" sz="1400" b="1" baseline="0" dirty="0"/>
                        <a:t> de solubilidad (°C)</a:t>
                      </a:r>
                      <a:endParaRPr lang="es-MX" sz="1400" b="1" dirty="0"/>
                    </a:p>
                  </a:txBody>
                  <a:tcPr anchor="ctr"/>
                </a:tc>
                <a:tc>
                  <a:txBody>
                    <a:bodyPr/>
                    <a:lstStyle/>
                    <a:p>
                      <a:pPr algn="ctr"/>
                      <a:r>
                        <a:rPr lang="es-MX" sz="1400" dirty="0"/>
                        <a:t>75°</a:t>
                      </a:r>
                    </a:p>
                  </a:txBody>
                  <a:tcPr anchor="ctr"/>
                </a:tc>
                <a:tc>
                  <a:txBody>
                    <a:bodyPr/>
                    <a:lstStyle/>
                    <a:p>
                      <a:pPr algn="ctr"/>
                      <a:r>
                        <a:rPr lang="es-MX" sz="1400" dirty="0"/>
                        <a:t>68°</a:t>
                      </a:r>
                    </a:p>
                  </a:txBody>
                  <a:tcPr anchor="ctr"/>
                </a:tc>
                <a:tc>
                  <a:txBody>
                    <a:bodyPr/>
                    <a:lstStyle/>
                    <a:p>
                      <a:pPr algn="ctr"/>
                      <a:r>
                        <a:rPr lang="es-MX" sz="1400" dirty="0"/>
                        <a:t>61°</a:t>
                      </a:r>
                    </a:p>
                  </a:txBody>
                  <a:tcPr anchor="ctr"/>
                </a:tc>
                <a:tc>
                  <a:txBody>
                    <a:bodyPr/>
                    <a:lstStyle/>
                    <a:p>
                      <a:pPr algn="ctr"/>
                      <a:r>
                        <a:rPr lang="es-MX" sz="1400" dirty="0"/>
                        <a:t>50°</a:t>
                      </a:r>
                    </a:p>
                  </a:txBody>
                  <a:tcPr anchor="ctr"/>
                </a:tc>
                <a:tc>
                  <a:txBody>
                    <a:bodyPr/>
                    <a:lstStyle/>
                    <a:p>
                      <a:pPr algn="ctr"/>
                      <a:r>
                        <a:rPr lang="es-MX" sz="1400" dirty="0"/>
                        <a:t>42°</a:t>
                      </a:r>
                    </a:p>
                  </a:txBody>
                  <a:tcPr anchor="ctr"/>
                </a:tc>
                <a:extLst>
                  <a:ext uri="{0D108BD9-81ED-4DB2-BD59-A6C34878D82A}">
                    <a16:rowId xmlns:a16="http://schemas.microsoft.com/office/drawing/2014/main" val="10001"/>
                  </a:ext>
                </a:extLst>
              </a:tr>
              <a:tr h="580743">
                <a:tc>
                  <a:txBody>
                    <a:bodyPr/>
                    <a:lstStyle/>
                    <a:p>
                      <a:pPr algn="ctr"/>
                      <a:r>
                        <a:rPr lang="es-MX" sz="1400" b="1" dirty="0"/>
                        <a:t>Solubilidad</a:t>
                      </a:r>
                    </a:p>
                    <a:p>
                      <a:pPr algn="ctr"/>
                      <a:r>
                        <a:rPr lang="es-MX" sz="1400" b="1" dirty="0"/>
                        <a:t>(</a:t>
                      </a:r>
                      <a:r>
                        <a:rPr lang="es-MX" sz="1400" b="1" dirty="0" err="1"/>
                        <a:t>msol</a:t>
                      </a:r>
                      <a:r>
                        <a:rPr lang="es-MX" sz="1400" b="1" dirty="0"/>
                        <a:t>/</a:t>
                      </a:r>
                      <a:r>
                        <a:rPr lang="es-MX" sz="1400" b="1" dirty="0" err="1"/>
                        <a:t>mste</a:t>
                      </a:r>
                      <a:r>
                        <a:rPr lang="es-MX" sz="1400" b="1" dirty="0"/>
                        <a:t>) x 100</a:t>
                      </a:r>
                    </a:p>
                  </a:txBody>
                  <a:tcPr anchor="ctr"/>
                </a:tc>
                <a:tc>
                  <a:txBody>
                    <a:bodyPr/>
                    <a:lstStyle/>
                    <a:p>
                      <a:pPr algn="ctr"/>
                      <a:r>
                        <a:rPr lang="es-MX" sz="1400" dirty="0"/>
                        <a:t>56</a:t>
                      </a:r>
                    </a:p>
                  </a:txBody>
                  <a:tcPr anchor="ctr"/>
                </a:tc>
                <a:tc>
                  <a:txBody>
                    <a:bodyPr/>
                    <a:lstStyle/>
                    <a:p>
                      <a:pPr algn="ctr"/>
                      <a:r>
                        <a:rPr lang="es-MX" sz="1400" dirty="0"/>
                        <a:t>45.6</a:t>
                      </a:r>
                    </a:p>
                  </a:txBody>
                  <a:tcPr anchor="ctr"/>
                </a:tc>
                <a:tc>
                  <a:txBody>
                    <a:bodyPr/>
                    <a:lstStyle/>
                    <a:p>
                      <a:pPr algn="ctr"/>
                      <a:r>
                        <a:rPr lang="es-MX" sz="1400" dirty="0"/>
                        <a:t>41.66</a:t>
                      </a:r>
                    </a:p>
                  </a:txBody>
                  <a:tcPr anchor="ctr"/>
                </a:tc>
                <a:tc>
                  <a:txBody>
                    <a:bodyPr/>
                    <a:lstStyle/>
                    <a:p>
                      <a:pPr algn="ctr"/>
                      <a:r>
                        <a:rPr lang="es-MX" sz="1400" dirty="0"/>
                        <a:t>38.4</a:t>
                      </a:r>
                    </a:p>
                  </a:txBody>
                  <a:tcPr anchor="ctr"/>
                </a:tc>
                <a:tc>
                  <a:txBody>
                    <a:bodyPr/>
                    <a:lstStyle/>
                    <a:p>
                      <a:pPr algn="ctr"/>
                      <a:r>
                        <a:rPr lang="es-MX" sz="1400" dirty="0"/>
                        <a:t>35.7</a:t>
                      </a:r>
                    </a:p>
                  </a:txBody>
                  <a:tcPr anchor="ctr"/>
                </a:tc>
                <a:extLst>
                  <a:ext uri="{0D108BD9-81ED-4DB2-BD59-A6C34878D82A}">
                    <a16:rowId xmlns:a16="http://schemas.microsoft.com/office/drawing/2014/main" val="10002"/>
                  </a:ext>
                </a:extLst>
              </a:tr>
            </a:tbl>
          </a:graphicData>
        </a:graphic>
      </p:graphicFrame>
      <mc:AlternateContent xmlns:mc="http://schemas.openxmlformats.org/markup-compatibility/2006" xmlns:a14="http://schemas.microsoft.com/office/drawing/2010/main">
        <mc:Choice Requires="a14">
          <p:sp>
            <p:nvSpPr>
              <p:cNvPr id="5" name="Subtítulo 2"/>
              <p:cNvSpPr txBox="1">
                <a:spLocks/>
              </p:cNvSpPr>
              <p:nvPr/>
            </p:nvSpPr>
            <p:spPr>
              <a:xfrm>
                <a:off x="1388772" y="2575346"/>
                <a:ext cx="8624552" cy="4032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Gráfica de solubilidad del </a:t>
                </a:r>
                <a14:m>
                  <m:oMath xmlns:m="http://schemas.openxmlformats.org/officeDocument/2006/math">
                    <m:r>
                      <a:rPr kumimoji="0" lang="es-MX"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𝐾𝐶𝑙</m:t>
                    </m:r>
                  </m:oMath>
                </a14:m>
                <a:r>
                  <a:rPr kumimoji="0" lang="es-MX"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Solubilidad (Eje X) vs. Temperatura (Eje Y)</a:t>
                </a:r>
              </a:p>
            </p:txBody>
          </p:sp>
        </mc:Choice>
        <mc:Fallback xmlns="">
          <p:sp>
            <p:nvSpPr>
              <p:cNvPr id="5" name="Subtítulo 2"/>
              <p:cNvSpPr txBox="1">
                <a:spLocks noRot="1" noChangeAspect="1" noMove="1" noResize="1" noEditPoints="1" noAdjustHandles="1" noChangeArrowheads="1" noChangeShapeType="1" noTextEdit="1"/>
              </p:cNvSpPr>
              <p:nvPr/>
            </p:nvSpPr>
            <p:spPr>
              <a:xfrm>
                <a:off x="1388772" y="2575346"/>
                <a:ext cx="8624552" cy="403291"/>
              </a:xfrm>
              <a:prstGeom prst="rect">
                <a:avLst/>
              </a:prstGeom>
              <a:blipFill rotWithShape="0">
                <a:blip r:embed="rId3"/>
                <a:stretch>
                  <a:fillRect t="-14925" b="-16418"/>
                </a:stretch>
              </a:blipFill>
            </p:spPr>
            <p:txBody>
              <a:bodyPr/>
              <a:lstStyle/>
              <a:p>
                <a:r>
                  <a:rPr lang="es-MX">
                    <a:noFill/>
                  </a:rPr>
                  <a:t> </a:t>
                </a:r>
              </a:p>
            </p:txBody>
          </p:sp>
        </mc:Fallback>
      </mc:AlternateContent>
      <p:graphicFrame>
        <p:nvGraphicFramePr>
          <p:cNvPr id="2" name="1 Gráfico"/>
          <p:cNvGraphicFramePr/>
          <p:nvPr/>
        </p:nvGraphicFramePr>
        <p:xfrm>
          <a:off x="2407138" y="3188677"/>
          <a:ext cx="6830646" cy="2844148"/>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ángulo 5"/>
          <p:cNvSpPr/>
          <p:nvPr/>
        </p:nvSpPr>
        <p:spPr>
          <a:xfrm rot="5400000">
            <a:off x="5916000" y="-5916001"/>
            <a:ext cx="360000" cy="12192000"/>
          </a:xfrm>
          <a:prstGeom prst="rect">
            <a:avLst/>
          </a:prstGeom>
          <a:solidFill>
            <a:srgbClr val="00E2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6"/>
          <p:cNvSpPr/>
          <p:nvPr/>
        </p:nvSpPr>
        <p:spPr>
          <a:xfrm rot="5400000">
            <a:off x="5916000" y="582000"/>
            <a:ext cx="360000" cy="12192000"/>
          </a:xfrm>
          <a:prstGeom prst="rect">
            <a:avLst/>
          </a:prstGeom>
          <a:solidFill>
            <a:srgbClr val="00E2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p:cNvSpPr/>
          <p:nvPr/>
        </p:nvSpPr>
        <p:spPr>
          <a:xfrm rot="10800000">
            <a:off x="11832000" y="135498"/>
            <a:ext cx="360000" cy="6542502"/>
          </a:xfrm>
          <a:prstGeom prst="rect">
            <a:avLst/>
          </a:prstGeom>
          <a:solidFill>
            <a:srgbClr val="00E2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Rectángulo 8"/>
          <p:cNvSpPr/>
          <p:nvPr/>
        </p:nvSpPr>
        <p:spPr>
          <a:xfrm rot="10800000">
            <a:off x="0" y="135498"/>
            <a:ext cx="360000" cy="6362502"/>
          </a:xfrm>
          <a:prstGeom prst="rect">
            <a:avLst/>
          </a:prstGeom>
          <a:solidFill>
            <a:srgbClr val="00E2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94576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6146" name="Picture 2" descr="Questionnaire clipboard, evaluation, clipboard with blank ..."/>
          <p:cNvPicPr>
            <a:picLocks noChangeAspect="1" noChangeArrowheads="1"/>
          </p:cNvPicPr>
          <p:nvPr/>
        </p:nvPicPr>
        <p:blipFill rotWithShape="1">
          <a:blip r:embed="rId2">
            <a:extLst>
              <a:ext uri="{28A0092B-C50C-407E-A947-70E740481C1C}">
                <a14:useLocalDpi xmlns:a14="http://schemas.microsoft.com/office/drawing/2010/main" val="0"/>
              </a:ext>
            </a:extLst>
          </a:blip>
          <a:srcRect l="17445" t="20137" r="18618" b="18993"/>
          <a:stretch/>
        </p:blipFill>
        <p:spPr bwMode="auto">
          <a:xfrm>
            <a:off x="98474" y="464234"/>
            <a:ext cx="5894364" cy="5611609"/>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5613009" y="2437270"/>
            <a:ext cx="6578991" cy="1665536"/>
          </a:xfrm>
        </p:spPr>
        <p:txBody>
          <a:bodyPr>
            <a:normAutofit/>
          </a:bodyPr>
          <a:lstStyle/>
          <a:p>
            <a:pPr algn="ctr"/>
            <a:r>
              <a:rPr lang="es-MX" sz="6000" b="1" dirty="0">
                <a:solidFill>
                  <a:srgbClr val="2FBBD1"/>
                </a:solidFill>
                <a:latin typeface="Arial Rounded MT Bold" panose="020F0704030504030204" pitchFamily="34" charset="0"/>
              </a:rPr>
              <a:t>CUESTIONARIO</a:t>
            </a:r>
          </a:p>
        </p:txBody>
      </p:sp>
    </p:spTree>
    <p:extLst>
      <p:ext uri="{BB962C8B-B14F-4D97-AF65-F5344CB8AC3E}">
        <p14:creationId xmlns:p14="http://schemas.microsoft.com/office/powerpoint/2010/main" val="25979771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BCDA6"/>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787791" y="168814"/>
            <a:ext cx="10566009" cy="2363956"/>
          </a:xfrm>
        </p:spPr>
        <p:txBody>
          <a:bodyPr>
            <a:normAutofit fontScale="90000"/>
          </a:bodyPr>
          <a:lstStyle/>
          <a:p>
            <a:r>
              <a:rPr lang="es-MX" b="1" dirty="0">
                <a:solidFill>
                  <a:srgbClr val="C00000"/>
                </a:solidFill>
                <a:latin typeface="Arial Rounded MT Bold" panose="020F0704030504030204" pitchFamily="34" charset="0"/>
              </a:rPr>
              <a:t>1. Utilizando la curva experimental determine qué masa de cada sal precipita si se enfría la solución desde 55 ºC hasta 30 ºC.</a:t>
            </a:r>
          </a:p>
        </p:txBody>
      </p:sp>
      <p:sp>
        <p:nvSpPr>
          <p:cNvPr id="22" name="Rectángulo 21"/>
          <p:cNvSpPr/>
          <p:nvPr/>
        </p:nvSpPr>
        <p:spPr>
          <a:xfrm>
            <a:off x="1038895" y="2964167"/>
            <a:ext cx="1056497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AR CENA"/>
              </a:rPr>
              <a:t>Si la solución se enfría desde 55°c a 30°c, la masa se precipitaría 50 g.</a:t>
            </a:r>
          </a:p>
        </p:txBody>
      </p:sp>
    </p:spTree>
    <p:extLst>
      <p:ext uri="{BB962C8B-B14F-4D97-AF65-F5344CB8AC3E}">
        <p14:creationId xmlns:p14="http://schemas.microsoft.com/office/powerpoint/2010/main" val="2424270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BCDA6"/>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688910" y="493914"/>
            <a:ext cx="10899710" cy="1325563"/>
          </a:xfrm>
        </p:spPr>
        <p:txBody>
          <a:bodyPr>
            <a:normAutofit/>
          </a:bodyPr>
          <a:lstStyle/>
          <a:p>
            <a:r>
              <a:rPr lang="es-MX" b="1" dirty="0">
                <a:solidFill>
                  <a:srgbClr val="C00000"/>
                </a:solidFill>
                <a:effectLst>
                  <a:outerShdw blurRad="38100" dist="38100" dir="2700000" algn="tl">
                    <a:srgbClr val="000000">
                      <a:alpha val="43137"/>
                    </a:srgbClr>
                  </a:outerShdw>
                </a:effectLst>
                <a:latin typeface="Arial Rounded MT Bold" panose="020F0704030504030204" pitchFamily="34" charset="0"/>
              </a:rPr>
              <a:t>Establecer la diferencia entre solución saturada y solución sobresaturada.</a:t>
            </a:r>
          </a:p>
        </p:txBody>
      </p:sp>
      <p:sp>
        <p:nvSpPr>
          <p:cNvPr id="3" name="Marcador de contenido 2"/>
          <p:cNvSpPr>
            <a:spLocks noGrp="1"/>
          </p:cNvSpPr>
          <p:nvPr>
            <p:ph idx="1"/>
          </p:nvPr>
        </p:nvSpPr>
        <p:spPr>
          <a:xfrm>
            <a:off x="688910" y="2135506"/>
            <a:ext cx="10899710" cy="4363768"/>
          </a:xfrm>
        </p:spPr>
        <p:txBody>
          <a:bodyPr>
            <a:normAutofit/>
          </a:bodyPr>
          <a:lstStyle/>
          <a:p>
            <a:pPr marL="0" indent="0" algn="just">
              <a:buNone/>
            </a:pPr>
            <a:r>
              <a:rPr lang="es-MX" sz="3100" dirty="0">
                <a:latin typeface="AR CENA"/>
              </a:rPr>
              <a:t>Las soluciones en función a la cantidad de soluto disuelto las podemos clasificar en saturadas y sobresaturadas.</a:t>
            </a:r>
          </a:p>
          <a:p>
            <a:pPr marL="0" indent="0" algn="just">
              <a:buNone/>
            </a:pPr>
            <a:r>
              <a:rPr lang="es-MX" sz="3100" dirty="0">
                <a:latin typeface="AR CENA"/>
              </a:rPr>
              <a:t>Las soluciones saturadas son aquellas a las cuales ya no se les puede seguir añadiendo más soluto puesto que el solvente ya no lo va a poder disolver. </a:t>
            </a:r>
          </a:p>
          <a:p>
            <a:pPr marL="0" indent="0" algn="just">
              <a:buNone/>
            </a:pPr>
            <a:r>
              <a:rPr lang="es-MX" sz="3100" dirty="0">
                <a:latin typeface="AR CENA"/>
              </a:rPr>
              <a:t>Las soluciones sobresaturadas son aquellas en las que se ha añadido más soluto del que puede ser disuelto en el solvente, por tal motivo, se observa que una parte del soluto va al fondo del recipiente. </a:t>
            </a:r>
          </a:p>
        </p:txBody>
      </p:sp>
    </p:spTree>
    <p:extLst>
      <p:ext uri="{BB962C8B-B14F-4D97-AF65-F5344CB8AC3E}">
        <p14:creationId xmlns:p14="http://schemas.microsoft.com/office/powerpoint/2010/main" val="1148408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BCDA6"/>
        </a:solid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59157" y="519712"/>
            <a:ext cx="7168167" cy="1404388"/>
          </a:xfrm>
        </p:spPr>
        <p:txBody>
          <a:bodyPr>
            <a:normAutofit fontScale="92500"/>
          </a:bodyPr>
          <a:lstStyle/>
          <a:p>
            <a:pPr marL="0" indent="0" algn="just">
              <a:buNone/>
            </a:pPr>
            <a:r>
              <a:rPr lang="es-MX" b="1" dirty="0">
                <a:solidFill>
                  <a:srgbClr val="C00000"/>
                </a:solidFill>
                <a:effectLst>
                  <a:outerShdw blurRad="38100" dist="38100" dir="2700000" algn="tl">
                    <a:srgbClr val="000000">
                      <a:alpha val="43137"/>
                    </a:srgbClr>
                  </a:outerShdw>
                </a:effectLst>
                <a:latin typeface="Arial Rounded MT Bold" panose="020F0704030504030204" pitchFamily="34" charset="0"/>
              </a:rPr>
              <a:t>¿Qué son aguas duras? </a:t>
            </a:r>
          </a:p>
          <a:p>
            <a:pPr marL="0" indent="0" algn="just">
              <a:buNone/>
            </a:pPr>
            <a:r>
              <a:rPr lang="es-MX" sz="2400" dirty="0">
                <a:latin typeface="AR CENA"/>
              </a:rPr>
              <a:t>El agua dura es aquella que contiene un alto nivel de minerales, en particular sales de magnesio y calcio.</a:t>
            </a:r>
          </a:p>
        </p:txBody>
      </p:sp>
      <p:pic>
        <p:nvPicPr>
          <p:cNvPr id="4" name="Imagen 3"/>
          <p:cNvPicPr>
            <a:picLocks noChangeAspect="1"/>
          </p:cNvPicPr>
          <p:nvPr/>
        </p:nvPicPr>
        <p:blipFill>
          <a:blip r:embed="rId2"/>
          <a:stretch>
            <a:fillRect/>
          </a:stretch>
        </p:blipFill>
        <p:spPr>
          <a:xfrm>
            <a:off x="8080419" y="120467"/>
            <a:ext cx="2956775" cy="1803633"/>
          </a:xfrm>
          <a:prstGeom prst="rect">
            <a:avLst/>
          </a:prstGeom>
        </p:spPr>
      </p:pic>
      <p:sp>
        <p:nvSpPr>
          <p:cNvPr id="5" name="Rectángulo 4"/>
          <p:cNvSpPr/>
          <p:nvPr/>
        </p:nvSpPr>
        <p:spPr>
          <a:xfrm>
            <a:off x="3477296" y="2658196"/>
            <a:ext cx="7907628" cy="40010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Rounded MT Bold" panose="020F0704030504030204" pitchFamily="34" charset="0"/>
              </a:rPr>
              <a:t>¿En qué consiste el proceso de ablandamiento de dichas aguas?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200" b="0" i="0" u="none" strike="noStrike" kern="1200" cap="none" spc="0" normalizeH="0" baseline="0" noProof="0" dirty="0">
                <a:ln>
                  <a:noFill/>
                </a:ln>
                <a:solidFill>
                  <a:prstClr val="black"/>
                </a:solidFill>
                <a:effectLst/>
                <a:uLnTx/>
                <a:uFillTx/>
                <a:latin typeface="AR CENA"/>
              </a:rPr>
              <a:t>El ablandamiento del agua es una técnica que sirve para eliminar los iones que hacen a un agua ser dura, en la mayoría de los casos iones de calcio y magnesio. En algunos casos iones de hierro también causan dureza del agua. Iones de hierro pueden también ser eliminados durante el proceso de ablandamiento. El mejor camino para ablandar un agua es usar una unidad de ablandamiento de aguas y conectarla directamente con el suministro de agua.</a:t>
            </a:r>
            <a:br>
              <a:rPr kumimoji="0" lang="es-MX" sz="2200" b="0" i="0" u="none" strike="noStrike" kern="1200" cap="none" spc="0" normalizeH="0" baseline="0" noProof="0" dirty="0">
                <a:ln>
                  <a:noFill/>
                </a:ln>
                <a:solidFill>
                  <a:prstClr val="black"/>
                </a:solidFill>
                <a:effectLst/>
                <a:uLnTx/>
                <a:uFillTx/>
                <a:latin typeface="AR CENA"/>
              </a:rPr>
            </a:br>
            <a:endParaRPr kumimoji="0" lang="es-MX" sz="2200" b="0" i="0" u="none" strike="noStrike" kern="1200" cap="none" spc="0" normalizeH="0" baseline="0" noProof="0" dirty="0">
              <a:ln>
                <a:noFill/>
              </a:ln>
              <a:solidFill>
                <a:prstClr val="black"/>
              </a:solidFill>
              <a:effectLst/>
              <a:uLnTx/>
              <a:uFillTx/>
              <a:latin typeface="AR CENA"/>
            </a:endParaRPr>
          </a:p>
        </p:txBody>
      </p:sp>
      <p:pic>
        <p:nvPicPr>
          <p:cNvPr id="7" name="Imagen 6"/>
          <p:cNvPicPr>
            <a:picLocks noChangeAspect="1"/>
          </p:cNvPicPr>
          <p:nvPr/>
        </p:nvPicPr>
        <p:blipFill>
          <a:blip r:embed="rId3"/>
          <a:stretch>
            <a:fillRect/>
          </a:stretch>
        </p:blipFill>
        <p:spPr>
          <a:xfrm>
            <a:off x="854508" y="2358322"/>
            <a:ext cx="1613526" cy="3869404"/>
          </a:xfrm>
          <a:prstGeom prst="rect">
            <a:avLst/>
          </a:prstGeom>
        </p:spPr>
      </p:pic>
    </p:spTree>
    <p:extLst>
      <p:ext uri="{BB962C8B-B14F-4D97-AF65-F5344CB8AC3E}">
        <p14:creationId xmlns:p14="http://schemas.microsoft.com/office/powerpoint/2010/main" val="5706518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2" descr="Intercambio iónico en aguas copy1 by albertochuard on ema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7563" y="1"/>
            <a:ext cx="82213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87014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t="1" b="57921"/>
          <a:stretch/>
        </p:blipFill>
        <p:spPr>
          <a:xfrm>
            <a:off x="0" y="1864138"/>
            <a:ext cx="6108000" cy="4969478"/>
          </a:xfrm>
          <a:prstGeom prst="rect">
            <a:avLst/>
          </a:prstGeom>
        </p:spPr>
      </p:pic>
      <p:pic>
        <p:nvPicPr>
          <p:cNvPr id="6" name="Imagen 5"/>
          <p:cNvPicPr>
            <a:picLocks noChangeAspect="1"/>
          </p:cNvPicPr>
          <p:nvPr/>
        </p:nvPicPr>
        <p:blipFill rotWithShape="1">
          <a:blip r:embed="rId2">
            <a:extLst>
              <a:ext uri="{28A0092B-C50C-407E-A947-70E740481C1C}">
                <a14:useLocalDpi xmlns:a14="http://schemas.microsoft.com/office/drawing/2010/main" val="0"/>
              </a:ext>
            </a:extLst>
          </a:blip>
          <a:srcRect t="41910" b="-1"/>
          <a:stretch/>
        </p:blipFill>
        <p:spPr>
          <a:xfrm>
            <a:off x="6108000" y="0"/>
            <a:ext cx="6084000" cy="6833616"/>
          </a:xfrm>
          <a:prstGeom prst="rect">
            <a:avLst/>
          </a:prstGeom>
        </p:spPr>
      </p:pic>
      <p:sp>
        <p:nvSpPr>
          <p:cNvPr id="7" name="Rectángulo 6"/>
          <p:cNvSpPr/>
          <p:nvPr/>
        </p:nvSpPr>
        <p:spPr>
          <a:xfrm>
            <a:off x="0" y="0"/>
            <a:ext cx="6108000" cy="1864138"/>
          </a:xfrm>
          <a:prstGeom prst="rect">
            <a:avLst/>
          </a:prstGeom>
          <a:solidFill>
            <a:srgbClr val="D035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6600" dirty="0">
                <a:solidFill>
                  <a:srgbClr val="E1D1A0"/>
                </a:solidFill>
                <a:latin typeface="Arial Rounded MT Bold" panose="020F0704030504030204" pitchFamily="34" charset="0"/>
              </a:rPr>
              <a:t>Infografía</a:t>
            </a:r>
          </a:p>
        </p:txBody>
      </p:sp>
    </p:spTree>
    <p:extLst>
      <p:ext uri="{BB962C8B-B14F-4D97-AF65-F5344CB8AC3E}">
        <p14:creationId xmlns:p14="http://schemas.microsoft.com/office/powerpoint/2010/main" val="1154922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0"/>
            <a:ext cx="12192000" cy="6857999"/>
          </a:xfrm>
          <a:prstGeom prst="rect">
            <a:avLst/>
          </a:prstGeom>
          <a:solidFill>
            <a:srgbClr val="DBCD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p:cNvSpPr>
            <a:spLocks noGrp="1"/>
          </p:cNvSpPr>
          <p:nvPr>
            <p:ph type="title"/>
          </p:nvPr>
        </p:nvSpPr>
        <p:spPr>
          <a:xfrm>
            <a:off x="0" y="365125"/>
            <a:ext cx="12192000" cy="1325563"/>
          </a:xfrm>
          <a:solidFill>
            <a:srgbClr val="097889"/>
          </a:solidFill>
        </p:spPr>
        <p:txBody>
          <a:bodyPr>
            <a:normAutofit/>
          </a:bodyPr>
          <a:lstStyle/>
          <a:p>
            <a:pPr algn="ctr"/>
            <a:r>
              <a:rPr lang="es-MX" sz="6000" dirty="0">
                <a:solidFill>
                  <a:schemeClr val="bg1"/>
                </a:solidFill>
                <a:latin typeface="Arial Rounded MT Bold" panose="020F0704030504030204" pitchFamily="34" charset="0"/>
              </a:rPr>
              <a:t>Competencias</a:t>
            </a:r>
          </a:p>
        </p:txBody>
      </p:sp>
      <p:sp>
        <p:nvSpPr>
          <p:cNvPr id="3" name="Marcador de contenido 2"/>
          <p:cNvSpPr>
            <a:spLocks noGrp="1"/>
          </p:cNvSpPr>
          <p:nvPr>
            <p:ph idx="1"/>
          </p:nvPr>
        </p:nvSpPr>
        <p:spPr>
          <a:xfrm>
            <a:off x="5444198" y="2166425"/>
            <a:ext cx="6498883" cy="4290646"/>
          </a:xfrm>
        </p:spPr>
        <p:txBody>
          <a:bodyPr>
            <a:normAutofit fontScale="92500" lnSpcReduction="10000"/>
          </a:bodyPr>
          <a:lstStyle/>
          <a:p>
            <a:pPr>
              <a:buFont typeface="Wingdings" panose="05000000000000000000" pitchFamily="2" charset="2"/>
              <a:buChar char="ü"/>
            </a:pPr>
            <a:r>
              <a:rPr lang="es-MX" sz="3200" dirty="0">
                <a:solidFill>
                  <a:srgbClr val="097889"/>
                </a:solidFill>
                <a:latin typeface="Arial Rounded MT Bold" panose="020F0704030504030204" pitchFamily="34" charset="0"/>
              </a:rPr>
              <a:t>Determina la variación de la solubilidad en agua de un compuesto puro, con la temperatura.</a:t>
            </a:r>
          </a:p>
          <a:p>
            <a:pPr>
              <a:buFont typeface="Wingdings" panose="05000000000000000000" pitchFamily="2" charset="2"/>
              <a:buChar char="ü"/>
            </a:pPr>
            <a:endParaRPr lang="es-MX" sz="3200" dirty="0">
              <a:solidFill>
                <a:srgbClr val="097889"/>
              </a:solidFill>
              <a:latin typeface="Arial Rounded MT Bold" panose="020F0704030504030204" pitchFamily="34" charset="0"/>
            </a:endParaRPr>
          </a:p>
          <a:p>
            <a:pPr>
              <a:buFont typeface="Wingdings" panose="05000000000000000000" pitchFamily="2" charset="2"/>
              <a:buChar char="ü"/>
            </a:pPr>
            <a:r>
              <a:rPr lang="es-MX" sz="3200" dirty="0">
                <a:solidFill>
                  <a:srgbClr val="097889"/>
                </a:solidFill>
                <a:latin typeface="Arial Rounded MT Bold" panose="020F0704030504030204" pitchFamily="34" charset="0"/>
              </a:rPr>
              <a:t>Relaciona la solubilidad con el equilibrio que se establece entre el soluto disuelto y el soluto sin disolver en el momento de la saturación.</a:t>
            </a:r>
          </a:p>
        </p:txBody>
      </p:sp>
      <p:pic>
        <p:nvPicPr>
          <p:cNvPr id="4098" name="Picture 2" descr="Teaching Techniques: Writing Effective Learning Objective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71114"/>
            <a:ext cx="5435536" cy="3057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96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rot="5400000">
            <a:off x="5916000" y="-5916001"/>
            <a:ext cx="360000" cy="12192000"/>
          </a:xfrm>
          <a:prstGeom prst="rect">
            <a:avLst/>
          </a:prstGeom>
          <a:solidFill>
            <a:srgbClr val="00E2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p:cNvSpPr/>
          <p:nvPr/>
        </p:nvSpPr>
        <p:spPr>
          <a:xfrm rot="5400000">
            <a:off x="5916000" y="582000"/>
            <a:ext cx="360000" cy="12192000"/>
          </a:xfrm>
          <a:prstGeom prst="rect">
            <a:avLst/>
          </a:prstGeom>
          <a:solidFill>
            <a:srgbClr val="00E2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Rectángulo 5"/>
          <p:cNvSpPr/>
          <p:nvPr/>
        </p:nvSpPr>
        <p:spPr>
          <a:xfrm rot="10800000">
            <a:off x="11832000" y="135498"/>
            <a:ext cx="360000" cy="6542502"/>
          </a:xfrm>
          <a:prstGeom prst="rect">
            <a:avLst/>
          </a:prstGeom>
          <a:solidFill>
            <a:srgbClr val="00E2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6"/>
          <p:cNvSpPr/>
          <p:nvPr/>
        </p:nvSpPr>
        <p:spPr>
          <a:xfrm rot="10800000">
            <a:off x="0" y="135498"/>
            <a:ext cx="360000" cy="6362502"/>
          </a:xfrm>
          <a:prstGeom prst="rect">
            <a:avLst/>
          </a:prstGeom>
          <a:solidFill>
            <a:srgbClr val="00E2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p:cNvSpPr>
            <a:spLocks noGrp="1"/>
          </p:cNvSpPr>
          <p:nvPr>
            <p:ph type="title"/>
          </p:nvPr>
        </p:nvSpPr>
        <p:spPr>
          <a:xfrm>
            <a:off x="0" y="1"/>
            <a:ext cx="3925824" cy="707136"/>
          </a:xfrm>
          <a:solidFill>
            <a:srgbClr val="00E2B7"/>
          </a:solidFill>
        </p:spPr>
        <p:txBody>
          <a:bodyPr/>
          <a:lstStyle/>
          <a:p>
            <a:pPr algn="ctr"/>
            <a:r>
              <a:rPr lang="es-MX" dirty="0">
                <a:solidFill>
                  <a:schemeClr val="bg1"/>
                </a:solidFill>
                <a:latin typeface="Arial Rounded MT Bold" panose="020F0704030504030204" pitchFamily="34" charset="0"/>
              </a:rPr>
              <a:t>Fundamento</a:t>
            </a:r>
          </a:p>
        </p:txBody>
      </p:sp>
      <p:sp>
        <p:nvSpPr>
          <p:cNvPr id="8" name="Rectángulo 7"/>
          <p:cNvSpPr/>
          <p:nvPr/>
        </p:nvSpPr>
        <p:spPr>
          <a:xfrm>
            <a:off x="4830912" y="475489"/>
            <a:ext cx="2487168" cy="463295"/>
          </a:xfrm>
          <a:prstGeom prst="rect">
            <a:avLst/>
          </a:prstGeom>
          <a:noFill/>
          <a:ln w="19050">
            <a:solidFill>
              <a:srgbClr val="00E2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rgbClr val="FF0000"/>
                </a:solidFill>
                <a:latin typeface="Arial Rounded MT Bold" panose="020F0704030504030204" pitchFamily="34" charset="0"/>
              </a:rPr>
              <a:t>Solubilidad</a:t>
            </a:r>
          </a:p>
        </p:txBody>
      </p:sp>
      <p:sp>
        <p:nvSpPr>
          <p:cNvPr id="9" name="Rectángulo 8"/>
          <p:cNvSpPr/>
          <p:nvPr/>
        </p:nvSpPr>
        <p:spPr>
          <a:xfrm>
            <a:off x="4983952" y="1326384"/>
            <a:ext cx="2194560" cy="324000"/>
          </a:xfrm>
          <a:prstGeom prst="rect">
            <a:avLst/>
          </a:prstGeom>
          <a:noFill/>
          <a:ln w="19050">
            <a:solidFill>
              <a:srgbClr val="00E2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latin typeface="AR CENA"/>
              </a:rPr>
              <a:t>Máximo de soluto</a:t>
            </a:r>
          </a:p>
        </p:txBody>
      </p:sp>
      <p:sp>
        <p:nvSpPr>
          <p:cNvPr id="10" name="Rectángulo 9"/>
          <p:cNvSpPr/>
          <p:nvPr/>
        </p:nvSpPr>
        <p:spPr>
          <a:xfrm>
            <a:off x="4977216" y="2034864"/>
            <a:ext cx="2194560" cy="324000"/>
          </a:xfrm>
          <a:prstGeom prst="rect">
            <a:avLst/>
          </a:prstGeom>
          <a:noFill/>
          <a:ln w="19050">
            <a:solidFill>
              <a:srgbClr val="00E2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latin typeface="AR CENA"/>
              </a:rPr>
              <a:t>Disolverse</a:t>
            </a:r>
          </a:p>
        </p:txBody>
      </p:sp>
      <p:sp>
        <p:nvSpPr>
          <p:cNvPr id="11" name="Rectángulo 10"/>
          <p:cNvSpPr/>
          <p:nvPr/>
        </p:nvSpPr>
        <p:spPr>
          <a:xfrm>
            <a:off x="4792896" y="2732541"/>
            <a:ext cx="2563199" cy="324000"/>
          </a:xfrm>
          <a:prstGeom prst="rect">
            <a:avLst/>
          </a:prstGeom>
          <a:noFill/>
          <a:ln w="19050">
            <a:solidFill>
              <a:srgbClr val="00E2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latin typeface="AR CENA"/>
              </a:rPr>
              <a:t>Cantidad de disolvente</a:t>
            </a:r>
          </a:p>
        </p:txBody>
      </p:sp>
      <p:sp>
        <p:nvSpPr>
          <p:cNvPr id="13" name="Rectángulo 12"/>
          <p:cNvSpPr/>
          <p:nvPr/>
        </p:nvSpPr>
        <p:spPr>
          <a:xfrm>
            <a:off x="4792895" y="3430218"/>
            <a:ext cx="2563199" cy="324000"/>
          </a:xfrm>
          <a:prstGeom prst="rect">
            <a:avLst/>
          </a:prstGeom>
          <a:noFill/>
          <a:ln w="19050">
            <a:solidFill>
              <a:srgbClr val="00E2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latin typeface="AR CENA"/>
              </a:rPr>
              <a:t>Temperatura constante</a:t>
            </a:r>
          </a:p>
        </p:txBody>
      </p:sp>
      <p:sp>
        <p:nvSpPr>
          <p:cNvPr id="14" name="Rectángulo 13"/>
          <p:cNvSpPr/>
          <p:nvPr/>
        </p:nvSpPr>
        <p:spPr>
          <a:xfrm>
            <a:off x="5391022" y="4104432"/>
            <a:ext cx="1366944" cy="324000"/>
          </a:xfrm>
          <a:prstGeom prst="rect">
            <a:avLst/>
          </a:prstGeom>
          <a:noFill/>
          <a:ln w="19050">
            <a:solidFill>
              <a:srgbClr val="00E2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latin typeface="AR CENA"/>
              </a:rPr>
              <a:t>Equilibrio</a:t>
            </a:r>
          </a:p>
        </p:txBody>
      </p:sp>
      <p:sp>
        <p:nvSpPr>
          <p:cNvPr id="15" name="Rectángulo 14"/>
          <p:cNvSpPr/>
          <p:nvPr/>
        </p:nvSpPr>
        <p:spPr>
          <a:xfrm>
            <a:off x="6826800" y="4881384"/>
            <a:ext cx="2034288" cy="324000"/>
          </a:xfrm>
          <a:prstGeom prst="rect">
            <a:avLst/>
          </a:prstGeom>
          <a:noFill/>
          <a:ln w="19050">
            <a:solidFill>
              <a:srgbClr val="00E2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latin typeface="AR CENA"/>
              </a:rPr>
              <a:t>Solución saturada</a:t>
            </a:r>
          </a:p>
        </p:txBody>
      </p:sp>
      <p:sp>
        <p:nvSpPr>
          <p:cNvPr id="16" name="Rectángulo 15"/>
          <p:cNvSpPr/>
          <p:nvPr/>
        </p:nvSpPr>
        <p:spPr>
          <a:xfrm>
            <a:off x="3198492" y="4917996"/>
            <a:ext cx="2196888" cy="324000"/>
          </a:xfrm>
          <a:prstGeom prst="rect">
            <a:avLst/>
          </a:prstGeom>
          <a:noFill/>
          <a:ln w="19050">
            <a:solidFill>
              <a:srgbClr val="00E2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latin typeface="AR CENA"/>
              </a:rPr>
              <a:t>Solución insaturada</a:t>
            </a:r>
          </a:p>
        </p:txBody>
      </p:sp>
      <p:sp>
        <p:nvSpPr>
          <p:cNvPr id="17" name="Rectángulo 16"/>
          <p:cNvSpPr/>
          <p:nvPr/>
        </p:nvSpPr>
        <p:spPr>
          <a:xfrm>
            <a:off x="8271506" y="539070"/>
            <a:ext cx="1798656" cy="324000"/>
          </a:xfrm>
          <a:prstGeom prst="rect">
            <a:avLst/>
          </a:prstGeom>
          <a:noFill/>
          <a:ln w="19050">
            <a:solidFill>
              <a:srgbClr val="00E2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latin typeface="AR CENA"/>
              </a:rPr>
              <a:t>Valor numérico</a:t>
            </a:r>
          </a:p>
        </p:txBody>
      </p:sp>
      <p:sp>
        <p:nvSpPr>
          <p:cNvPr id="18" name="Rectángulo 17"/>
          <p:cNvSpPr/>
          <p:nvPr/>
        </p:nvSpPr>
        <p:spPr>
          <a:xfrm>
            <a:off x="9924803" y="4881384"/>
            <a:ext cx="1758525" cy="324000"/>
          </a:xfrm>
          <a:prstGeom prst="rect">
            <a:avLst/>
          </a:prstGeom>
          <a:noFill/>
          <a:ln w="19050">
            <a:solidFill>
              <a:srgbClr val="00E2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latin typeface="AR CENA"/>
              </a:rPr>
              <a:t>Concentración</a:t>
            </a:r>
          </a:p>
        </p:txBody>
      </p:sp>
      <p:sp>
        <p:nvSpPr>
          <p:cNvPr id="19" name="Rectángulo 18"/>
          <p:cNvSpPr/>
          <p:nvPr/>
        </p:nvSpPr>
        <p:spPr>
          <a:xfrm>
            <a:off x="935569" y="776784"/>
            <a:ext cx="2786208" cy="324000"/>
          </a:xfrm>
          <a:prstGeom prst="rect">
            <a:avLst/>
          </a:prstGeom>
          <a:noFill/>
          <a:ln w="19050">
            <a:solidFill>
              <a:srgbClr val="00E2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latin typeface="AR CENA"/>
              </a:rPr>
              <a:t>Cambios de temperatura</a:t>
            </a:r>
          </a:p>
        </p:txBody>
      </p:sp>
      <p:sp>
        <p:nvSpPr>
          <p:cNvPr id="20" name="Rectángulo 19"/>
          <p:cNvSpPr/>
          <p:nvPr/>
        </p:nvSpPr>
        <p:spPr>
          <a:xfrm>
            <a:off x="2973071" y="1567677"/>
            <a:ext cx="1445088" cy="598651"/>
          </a:xfrm>
          <a:prstGeom prst="rect">
            <a:avLst/>
          </a:prstGeom>
          <a:noFill/>
          <a:ln w="19050">
            <a:solidFill>
              <a:srgbClr val="00E2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latin typeface="AR CENA"/>
              </a:rPr>
              <a:t>Aumento de temperatura</a:t>
            </a:r>
          </a:p>
        </p:txBody>
      </p:sp>
      <p:sp>
        <p:nvSpPr>
          <p:cNvPr id="21" name="Rectángulo 20"/>
          <p:cNvSpPr/>
          <p:nvPr/>
        </p:nvSpPr>
        <p:spPr>
          <a:xfrm>
            <a:off x="388552" y="1562901"/>
            <a:ext cx="1899456" cy="598651"/>
          </a:xfrm>
          <a:prstGeom prst="rect">
            <a:avLst/>
          </a:prstGeom>
          <a:noFill/>
          <a:ln w="19050">
            <a:solidFill>
              <a:srgbClr val="00E2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latin typeface="AR CENA"/>
              </a:rPr>
              <a:t>Disminución de temperatura</a:t>
            </a:r>
          </a:p>
        </p:txBody>
      </p:sp>
      <p:sp>
        <p:nvSpPr>
          <p:cNvPr id="22" name="Rectángulo 21"/>
          <p:cNvSpPr/>
          <p:nvPr/>
        </p:nvSpPr>
        <p:spPr>
          <a:xfrm>
            <a:off x="2923751" y="2674046"/>
            <a:ext cx="1543727" cy="503042"/>
          </a:xfrm>
          <a:prstGeom prst="rect">
            <a:avLst/>
          </a:prstGeom>
          <a:noFill/>
          <a:ln w="19050">
            <a:solidFill>
              <a:srgbClr val="00E2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latin typeface="AR CENA"/>
              </a:rPr>
              <a:t>Mas solubilidad</a:t>
            </a:r>
          </a:p>
        </p:txBody>
      </p:sp>
      <p:sp>
        <p:nvSpPr>
          <p:cNvPr id="23" name="Rectángulo 22"/>
          <p:cNvSpPr/>
          <p:nvPr/>
        </p:nvSpPr>
        <p:spPr>
          <a:xfrm>
            <a:off x="408280" y="2692393"/>
            <a:ext cx="1859999" cy="479920"/>
          </a:xfrm>
          <a:prstGeom prst="rect">
            <a:avLst/>
          </a:prstGeom>
          <a:noFill/>
          <a:ln w="19050">
            <a:solidFill>
              <a:srgbClr val="00E2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latin typeface="AR CENA"/>
              </a:rPr>
              <a:t>Menos solubilidad</a:t>
            </a:r>
          </a:p>
        </p:txBody>
      </p:sp>
      <p:sp>
        <p:nvSpPr>
          <p:cNvPr id="24" name="Rectángulo 23"/>
          <p:cNvSpPr/>
          <p:nvPr/>
        </p:nvSpPr>
        <p:spPr>
          <a:xfrm>
            <a:off x="2914127" y="3555855"/>
            <a:ext cx="1562973" cy="646195"/>
          </a:xfrm>
          <a:prstGeom prst="rect">
            <a:avLst/>
          </a:prstGeom>
          <a:noFill/>
          <a:ln w="19050">
            <a:solidFill>
              <a:srgbClr val="00E2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latin typeface="AR CENA"/>
              </a:rPr>
              <a:t>Soluto endotérmico</a:t>
            </a:r>
          </a:p>
        </p:txBody>
      </p:sp>
      <p:sp>
        <p:nvSpPr>
          <p:cNvPr id="25" name="Rectángulo 24"/>
          <p:cNvSpPr/>
          <p:nvPr/>
        </p:nvSpPr>
        <p:spPr>
          <a:xfrm>
            <a:off x="8060012" y="1774582"/>
            <a:ext cx="1640991" cy="844564"/>
          </a:xfrm>
          <a:prstGeom prst="rect">
            <a:avLst/>
          </a:prstGeom>
          <a:noFill/>
          <a:ln w="19050">
            <a:solidFill>
              <a:srgbClr val="00E2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latin typeface="AR CENA"/>
              </a:rPr>
              <a:t>Fuerzas relativas de atracción</a:t>
            </a:r>
          </a:p>
        </p:txBody>
      </p:sp>
      <p:sp>
        <p:nvSpPr>
          <p:cNvPr id="26" name="Rectángulo 25"/>
          <p:cNvSpPr/>
          <p:nvPr/>
        </p:nvSpPr>
        <p:spPr>
          <a:xfrm>
            <a:off x="503802" y="3574544"/>
            <a:ext cx="1668953" cy="523252"/>
          </a:xfrm>
          <a:prstGeom prst="rect">
            <a:avLst/>
          </a:prstGeom>
          <a:noFill/>
          <a:ln w="19050">
            <a:solidFill>
              <a:srgbClr val="00E2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latin typeface="AR CENA"/>
              </a:rPr>
              <a:t>Sales específicas</a:t>
            </a:r>
          </a:p>
        </p:txBody>
      </p:sp>
      <mc:AlternateContent xmlns:mc="http://schemas.openxmlformats.org/markup-compatibility/2006" xmlns:a14="http://schemas.microsoft.com/office/drawing/2010/main">
        <mc:Choice Requires="a14">
          <p:sp>
            <p:nvSpPr>
              <p:cNvPr id="27" name="Rectángulo 26"/>
              <p:cNvSpPr/>
              <p:nvPr/>
            </p:nvSpPr>
            <p:spPr>
              <a:xfrm>
                <a:off x="9838899" y="1269244"/>
                <a:ext cx="1918765" cy="613501"/>
              </a:xfrm>
              <a:prstGeom prst="rect">
                <a:avLst/>
              </a:prstGeom>
              <a:ln w="19050">
                <a:solidFill>
                  <a:srgbClr val="00E2B7"/>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s-MX" i="1" dirty="0" smtClean="0">
                          <a:latin typeface="Cambria Math" panose="02040503050406030204" pitchFamily="18" charset="0"/>
                        </a:rPr>
                        <m:t>𝑆</m:t>
                      </m:r>
                      <m:r>
                        <a:rPr lang="es-MX" i="1" dirty="0" smtClean="0">
                          <a:latin typeface="Cambria Math" panose="02040503050406030204" pitchFamily="18" charset="0"/>
                        </a:rPr>
                        <m:t>=</m:t>
                      </m:r>
                      <m:f>
                        <m:fPr>
                          <m:ctrlPr>
                            <a:rPr lang="es-MX" i="1" dirty="0" smtClean="0">
                              <a:latin typeface="Cambria Math" panose="02040503050406030204" pitchFamily="18" charset="0"/>
                            </a:rPr>
                          </m:ctrlPr>
                        </m:fPr>
                        <m:num>
                          <m:sSub>
                            <m:sSubPr>
                              <m:ctrlPr>
                                <a:rPr lang="es-MX" i="1" dirty="0" smtClean="0">
                                  <a:latin typeface="Cambria Math" panose="02040503050406030204" pitchFamily="18" charset="0"/>
                                </a:rPr>
                              </m:ctrlPr>
                            </m:sSubPr>
                            <m:e>
                              <m:r>
                                <a:rPr lang="es-MX" b="0" i="1" dirty="0" smtClean="0">
                                  <a:latin typeface="Cambria Math" panose="02040503050406030204" pitchFamily="18" charset="0"/>
                                </a:rPr>
                                <m:t>𝑚</m:t>
                              </m:r>
                            </m:e>
                            <m:sub>
                              <m:r>
                                <a:rPr lang="es-MX" b="0" i="1" dirty="0" smtClean="0">
                                  <a:latin typeface="Cambria Math" panose="02040503050406030204" pitchFamily="18" charset="0"/>
                                </a:rPr>
                                <m:t>𝑠𝑡𝑜</m:t>
                              </m:r>
                            </m:sub>
                          </m:sSub>
                        </m:num>
                        <m:den>
                          <m:sSub>
                            <m:sSubPr>
                              <m:ctrlPr>
                                <a:rPr lang="es-MX" i="1" dirty="0" smtClean="0">
                                  <a:latin typeface="Cambria Math" panose="02040503050406030204" pitchFamily="18" charset="0"/>
                                </a:rPr>
                              </m:ctrlPr>
                            </m:sSubPr>
                            <m:e>
                              <m:r>
                                <a:rPr lang="es-MX" b="0" i="1" dirty="0" smtClean="0">
                                  <a:latin typeface="Cambria Math" panose="02040503050406030204" pitchFamily="18" charset="0"/>
                                </a:rPr>
                                <m:t>𝑚</m:t>
                              </m:r>
                            </m:e>
                            <m:sub>
                              <m:r>
                                <a:rPr lang="es-MX" b="0" i="1" dirty="0" smtClean="0">
                                  <a:latin typeface="Cambria Math" panose="02040503050406030204" pitchFamily="18" charset="0"/>
                                </a:rPr>
                                <m:t>𝑠𝑡𝑒</m:t>
                              </m:r>
                            </m:sub>
                          </m:sSub>
                        </m:den>
                      </m:f>
                      <m:r>
                        <a:rPr lang="es-MX" i="1" dirty="0" smtClean="0">
                          <a:latin typeface="Cambria Math" panose="02040503050406030204" pitchFamily="18" charset="0"/>
                          <a:ea typeface="Cambria Math" panose="02040503050406030204" pitchFamily="18" charset="0"/>
                        </a:rPr>
                        <m:t>×</m:t>
                      </m:r>
                      <m:r>
                        <a:rPr lang="es-MX" b="0" i="1" dirty="0" smtClean="0">
                          <a:latin typeface="Cambria Math" panose="02040503050406030204" pitchFamily="18" charset="0"/>
                          <a:ea typeface="Cambria Math" panose="02040503050406030204" pitchFamily="18" charset="0"/>
                        </a:rPr>
                        <m:t>100</m:t>
                      </m:r>
                    </m:oMath>
                  </m:oMathPara>
                </a14:m>
                <a:endParaRPr lang="es-MX" dirty="0">
                  <a:latin typeface="AR CENA" panose="02000000000000000000"/>
                </a:endParaRPr>
              </a:p>
            </p:txBody>
          </p:sp>
        </mc:Choice>
        <mc:Fallback xmlns="">
          <p:sp>
            <p:nvSpPr>
              <p:cNvPr id="27" name="Rectángulo 26"/>
              <p:cNvSpPr>
                <a:spLocks noRot="1" noChangeAspect="1" noMove="1" noResize="1" noEditPoints="1" noAdjustHandles="1" noChangeArrowheads="1" noChangeShapeType="1" noTextEdit="1"/>
              </p:cNvSpPr>
              <p:nvPr/>
            </p:nvSpPr>
            <p:spPr>
              <a:xfrm>
                <a:off x="9838899" y="1269244"/>
                <a:ext cx="1918765" cy="613501"/>
              </a:xfrm>
              <a:prstGeom prst="rect">
                <a:avLst/>
              </a:prstGeom>
              <a:blipFill>
                <a:blip r:embed="rId2"/>
                <a:stretch>
                  <a:fillRect/>
                </a:stretch>
              </a:blipFill>
              <a:ln w="19050">
                <a:solidFill>
                  <a:srgbClr val="00E2B7"/>
                </a:solidFill>
              </a:ln>
            </p:spPr>
            <p:txBody>
              <a:bodyPr/>
              <a:lstStyle/>
              <a:p>
                <a:r>
                  <a:rPr lang="es-MX">
                    <a:noFill/>
                  </a:rPr>
                  <a:t> </a:t>
                </a:r>
              </a:p>
            </p:txBody>
          </p:sp>
        </mc:Fallback>
      </mc:AlternateContent>
      <p:cxnSp>
        <p:nvCxnSpPr>
          <p:cNvPr id="30" name="Conector recto de flecha 29"/>
          <p:cNvCxnSpPr>
            <a:stCxn id="8" idx="2"/>
            <a:endCxn id="9" idx="0"/>
          </p:cNvCxnSpPr>
          <p:nvPr/>
        </p:nvCxnSpPr>
        <p:spPr>
          <a:xfrm>
            <a:off x="6074496" y="938784"/>
            <a:ext cx="6736" cy="3876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ector recto de flecha 32"/>
          <p:cNvCxnSpPr>
            <a:stCxn id="9" idx="2"/>
            <a:endCxn id="10" idx="0"/>
          </p:cNvCxnSpPr>
          <p:nvPr/>
        </p:nvCxnSpPr>
        <p:spPr>
          <a:xfrm flipH="1">
            <a:off x="6074496" y="1650384"/>
            <a:ext cx="6736" cy="3844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ector recto de flecha 35"/>
          <p:cNvCxnSpPr>
            <a:stCxn id="10" idx="2"/>
            <a:endCxn id="11" idx="0"/>
          </p:cNvCxnSpPr>
          <p:nvPr/>
        </p:nvCxnSpPr>
        <p:spPr>
          <a:xfrm>
            <a:off x="6074496" y="2358864"/>
            <a:ext cx="0" cy="3736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ector recto de flecha 39"/>
          <p:cNvCxnSpPr>
            <a:stCxn id="11" idx="2"/>
            <a:endCxn id="13" idx="0"/>
          </p:cNvCxnSpPr>
          <p:nvPr/>
        </p:nvCxnSpPr>
        <p:spPr>
          <a:xfrm flipH="1">
            <a:off x="6074495" y="3056541"/>
            <a:ext cx="1" cy="3736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ector recto de flecha 43"/>
          <p:cNvCxnSpPr>
            <a:stCxn id="13" idx="2"/>
            <a:endCxn id="14" idx="0"/>
          </p:cNvCxnSpPr>
          <p:nvPr/>
        </p:nvCxnSpPr>
        <p:spPr>
          <a:xfrm flipH="1">
            <a:off x="6074494" y="3754218"/>
            <a:ext cx="1" cy="35021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ector recto de flecha 46"/>
          <p:cNvCxnSpPr>
            <a:stCxn id="8" idx="3"/>
            <a:endCxn id="17" idx="1"/>
          </p:cNvCxnSpPr>
          <p:nvPr/>
        </p:nvCxnSpPr>
        <p:spPr>
          <a:xfrm flipV="1">
            <a:off x="7318080" y="701070"/>
            <a:ext cx="953426" cy="60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ector recto de flecha 48"/>
          <p:cNvCxnSpPr>
            <a:stCxn id="17" idx="3"/>
            <a:endCxn id="27" idx="0"/>
          </p:cNvCxnSpPr>
          <p:nvPr/>
        </p:nvCxnSpPr>
        <p:spPr>
          <a:xfrm>
            <a:off x="10070162" y="701070"/>
            <a:ext cx="728120" cy="56817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ector recto de flecha 50"/>
          <p:cNvCxnSpPr>
            <a:stCxn id="27" idx="2"/>
            <a:endCxn id="18" idx="0"/>
          </p:cNvCxnSpPr>
          <p:nvPr/>
        </p:nvCxnSpPr>
        <p:spPr>
          <a:xfrm>
            <a:off x="10798282" y="1882745"/>
            <a:ext cx="5784" cy="299863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ector recto de flecha 54"/>
          <p:cNvCxnSpPr>
            <a:stCxn id="14" idx="2"/>
            <a:endCxn id="16" idx="0"/>
          </p:cNvCxnSpPr>
          <p:nvPr/>
        </p:nvCxnSpPr>
        <p:spPr>
          <a:xfrm flipH="1">
            <a:off x="4296936" y="4428432"/>
            <a:ext cx="1777558" cy="4895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ector recto de flecha 56"/>
          <p:cNvCxnSpPr>
            <a:stCxn id="14" idx="2"/>
            <a:endCxn id="15" idx="0"/>
          </p:cNvCxnSpPr>
          <p:nvPr/>
        </p:nvCxnSpPr>
        <p:spPr>
          <a:xfrm>
            <a:off x="6074494" y="4428432"/>
            <a:ext cx="1769450" cy="4529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Conector recto de flecha 58"/>
          <p:cNvCxnSpPr>
            <a:stCxn id="8" idx="1"/>
            <a:endCxn id="19" idx="3"/>
          </p:cNvCxnSpPr>
          <p:nvPr/>
        </p:nvCxnSpPr>
        <p:spPr>
          <a:xfrm flipH="1">
            <a:off x="3721777" y="707137"/>
            <a:ext cx="1109135" cy="2316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Conector recto de flecha 64"/>
          <p:cNvCxnSpPr>
            <a:stCxn id="20" idx="2"/>
            <a:endCxn id="22" idx="0"/>
          </p:cNvCxnSpPr>
          <p:nvPr/>
        </p:nvCxnSpPr>
        <p:spPr>
          <a:xfrm>
            <a:off x="3695615" y="2166328"/>
            <a:ext cx="0" cy="5077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onector recto de flecha 66"/>
          <p:cNvCxnSpPr>
            <a:stCxn id="21" idx="2"/>
            <a:endCxn id="23" idx="0"/>
          </p:cNvCxnSpPr>
          <p:nvPr/>
        </p:nvCxnSpPr>
        <p:spPr>
          <a:xfrm>
            <a:off x="1338280" y="2161552"/>
            <a:ext cx="0" cy="5308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ector recto de flecha 68"/>
          <p:cNvCxnSpPr>
            <a:stCxn id="22" idx="2"/>
            <a:endCxn id="24" idx="0"/>
          </p:cNvCxnSpPr>
          <p:nvPr/>
        </p:nvCxnSpPr>
        <p:spPr>
          <a:xfrm flipH="1">
            <a:off x="3695614" y="3177088"/>
            <a:ext cx="1" cy="3787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Conector recto de flecha 71"/>
          <p:cNvCxnSpPr>
            <a:stCxn id="23" idx="2"/>
            <a:endCxn id="26" idx="0"/>
          </p:cNvCxnSpPr>
          <p:nvPr/>
        </p:nvCxnSpPr>
        <p:spPr>
          <a:xfrm flipH="1">
            <a:off x="1338279" y="3172313"/>
            <a:ext cx="1" cy="4022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ector recto de flecha 74"/>
          <p:cNvCxnSpPr/>
          <p:nvPr/>
        </p:nvCxnSpPr>
        <p:spPr>
          <a:xfrm flipH="1">
            <a:off x="8861088" y="5043384"/>
            <a:ext cx="106371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8" name="Conector recto de flecha 97"/>
          <p:cNvCxnSpPr>
            <a:stCxn id="19" idx="2"/>
            <a:endCxn id="21" idx="0"/>
          </p:cNvCxnSpPr>
          <p:nvPr/>
        </p:nvCxnSpPr>
        <p:spPr>
          <a:xfrm flipH="1">
            <a:off x="1338280" y="1100784"/>
            <a:ext cx="990393" cy="4621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Conector recto de flecha 99"/>
          <p:cNvCxnSpPr>
            <a:stCxn id="19" idx="2"/>
            <a:endCxn id="20" idx="0"/>
          </p:cNvCxnSpPr>
          <p:nvPr/>
        </p:nvCxnSpPr>
        <p:spPr>
          <a:xfrm>
            <a:off x="2328673" y="1100784"/>
            <a:ext cx="1366942" cy="46689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3" name="Rectángulo 102"/>
          <p:cNvSpPr/>
          <p:nvPr/>
        </p:nvSpPr>
        <p:spPr>
          <a:xfrm>
            <a:off x="7700761" y="3429791"/>
            <a:ext cx="1057624" cy="401473"/>
          </a:xfrm>
          <a:prstGeom prst="rect">
            <a:avLst/>
          </a:prstGeom>
          <a:noFill/>
          <a:ln w="19050">
            <a:solidFill>
              <a:srgbClr val="00E2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latin typeface="AR CENA"/>
              </a:rPr>
              <a:t>Soluto</a:t>
            </a:r>
          </a:p>
        </p:txBody>
      </p:sp>
      <p:sp>
        <p:nvSpPr>
          <p:cNvPr id="104" name="Rectángulo 103"/>
          <p:cNvSpPr/>
          <p:nvPr/>
        </p:nvSpPr>
        <p:spPr>
          <a:xfrm>
            <a:off x="9213185" y="3441809"/>
            <a:ext cx="1133359" cy="401473"/>
          </a:xfrm>
          <a:prstGeom prst="rect">
            <a:avLst/>
          </a:prstGeom>
          <a:noFill/>
          <a:ln w="19050">
            <a:solidFill>
              <a:srgbClr val="00E2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latin typeface="AR CENA"/>
              </a:rPr>
              <a:t>Solvente</a:t>
            </a:r>
          </a:p>
        </p:txBody>
      </p:sp>
      <p:cxnSp>
        <p:nvCxnSpPr>
          <p:cNvPr id="106" name="Conector recto de flecha 105"/>
          <p:cNvCxnSpPr>
            <a:stCxn id="10" idx="3"/>
            <a:endCxn id="25" idx="1"/>
          </p:cNvCxnSpPr>
          <p:nvPr/>
        </p:nvCxnSpPr>
        <p:spPr>
          <a:xfrm>
            <a:off x="7171776" y="2196864"/>
            <a:ext cx="88823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Conector recto de flecha 107"/>
          <p:cNvCxnSpPr>
            <a:stCxn id="25" idx="2"/>
            <a:endCxn id="103" idx="0"/>
          </p:cNvCxnSpPr>
          <p:nvPr/>
        </p:nvCxnSpPr>
        <p:spPr>
          <a:xfrm flipH="1">
            <a:off x="8229573" y="2619146"/>
            <a:ext cx="650935" cy="8106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Conector recto de flecha 110"/>
          <p:cNvCxnSpPr>
            <a:stCxn id="25" idx="2"/>
            <a:endCxn id="104" idx="0"/>
          </p:cNvCxnSpPr>
          <p:nvPr/>
        </p:nvCxnSpPr>
        <p:spPr>
          <a:xfrm>
            <a:off x="8880508" y="2619146"/>
            <a:ext cx="899357" cy="8226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4" name="CuadroTexto 113"/>
          <p:cNvSpPr txBox="1"/>
          <p:nvPr/>
        </p:nvSpPr>
        <p:spPr>
          <a:xfrm>
            <a:off x="5357332" y="953932"/>
            <a:ext cx="723900" cy="369332"/>
          </a:xfrm>
          <a:prstGeom prst="rect">
            <a:avLst/>
          </a:prstGeom>
          <a:noFill/>
        </p:spPr>
        <p:txBody>
          <a:bodyPr wrap="square" rtlCol="0">
            <a:spAutoFit/>
          </a:bodyPr>
          <a:lstStyle/>
          <a:p>
            <a:r>
              <a:rPr lang="es-MX" dirty="0">
                <a:solidFill>
                  <a:srgbClr val="3366FF"/>
                </a:solidFill>
                <a:latin typeface="AR CENA" panose="02000000000000000000"/>
              </a:rPr>
              <a:t>Es el</a:t>
            </a:r>
          </a:p>
        </p:txBody>
      </p:sp>
      <p:sp>
        <p:nvSpPr>
          <p:cNvPr id="115" name="CuadroTexto 114"/>
          <p:cNvSpPr txBox="1"/>
          <p:nvPr/>
        </p:nvSpPr>
        <p:spPr>
          <a:xfrm>
            <a:off x="4792895" y="1648914"/>
            <a:ext cx="1351705" cy="369332"/>
          </a:xfrm>
          <a:prstGeom prst="rect">
            <a:avLst/>
          </a:prstGeom>
          <a:noFill/>
        </p:spPr>
        <p:txBody>
          <a:bodyPr wrap="square" rtlCol="0">
            <a:spAutoFit/>
          </a:bodyPr>
          <a:lstStyle/>
          <a:p>
            <a:r>
              <a:rPr lang="es-MX" dirty="0">
                <a:solidFill>
                  <a:srgbClr val="3366FF"/>
                </a:solidFill>
                <a:latin typeface="AR CENA" panose="02000000000000000000"/>
              </a:rPr>
              <a:t>Que puede</a:t>
            </a:r>
          </a:p>
        </p:txBody>
      </p:sp>
      <p:sp>
        <p:nvSpPr>
          <p:cNvPr id="116" name="CuadroTexto 115"/>
          <p:cNvSpPr txBox="1"/>
          <p:nvPr/>
        </p:nvSpPr>
        <p:spPr>
          <a:xfrm>
            <a:off x="5003129" y="2386672"/>
            <a:ext cx="965532" cy="369332"/>
          </a:xfrm>
          <a:prstGeom prst="rect">
            <a:avLst/>
          </a:prstGeom>
          <a:noFill/>
        </p:spPr>
        <p:txBody>
          <a:bodyPr wrap="square" rtlCol="0">
            <a:spAutoFit/>
          </a:bodyPr>
          <a:lstStyle/>
          <a:p>
            <a:r>
              <a:rPr lang="es-MX" dirty="0">
                <a:solidFill>
                  <a:srgbClr val="3366FF"/>
                </a:solidFill>
                <a:latin typeface="AR CENA" panose="02000000000000000000"/>
              </a:rPr>
              <a:t>En una</a:t>
            </a:r>
          </a:p>
        </p:txBody>
      </p:sp>
      <p:sp>
        <p:nvSpPr>
          <p:cNvPr id="117" name="CuadroTexto 116"/>
          <p:cNvSpPr txBox="1"/>
          <p:nvPr/>
        </p:nvSpPr>
        <p:spPr>
          <a:xfrm>
            <a:off x="5690998" y="3030477"/>
            <a:ext cx="723900" cy="369332"/>
          </a:xfrm>
          <a:prstGeom prst="rect">
            <a:avLst/>
          </a:prstGeom>
          <a:noFill/>
        </p:spPr>
        <p:txBody>
          <a:bodyPr wrap="square" rtlCol="0">
            <a:spAutoFit/>
          </a:bodyPr>
          <a:lstStyle/>
          <a:p>
            <a:r>
              <a:rPr lang="es-MX" dirty="0">
                <a:solidFill>
                  <a:srgbClr val="3366FF"/>
                </a:solidFill>
                <a:latin typeface="AR CENA" panose="02000000000000000000"/>
              </a:rPr>
              <a:t>a</a:t>
            </a:r>
          </a:p>
        </p:txBody>
      </p:sp>
      <p:sp>
        <p:nvSpPr>
          <p:cNvPr id="118" name="CuadroTexto 117"/>
          <p:cNvSpPr txBox="1"/>
          <p:nvPr/>
        </p:nvSpPr>
        <p:spPr>
          <a:xfrm>
            <a:off x="401224" y="3149918"/>
            <a:ext cx="1554988" cy="369332"/>
          </a:xfrm>
          <a:prstGeom prst="rect">
            <a:avLst/>
          </a:prstGeom>
          <a:noFill/>
        </p:spPr>
        <p:txBody>
          <a:bodyPr wrap="square" rtlCol="0">
            <a:spAutoFit/>
          </a:bodyPr>
          <a:lstStyle/>
          <a:p>
            <a:r>
              <a:rPr lang="es-MX" dirty="0">
                <a:solidFill>
                  <a:srgbClr val="3366FF"/>
                </a:solidFill>
                <a:latin typeface="AR CENA" panose="02000000000000000000"/>
              </a:rPr>
              <a:t>Excepto en</a:t>
            </a:r>
          </a:p>
        </p:txBody>
      </p:sp>
      <p:sp>
        <p:nvSpPr>
          <p:cNvPr id="119" name="CuadroTexto 118"/>
          <p:cNvSpPr txBox="1"/>
          <p:nvPr/>
        </p:nvSpPr>
        <p:spPr>
          <a:xfrm rot="20976460">
            <a:off x="3665523" y="509084"/>
            <a:ext cx="1366815" cy="307777"/>
          </a:xfrm>
          <a:prstGeom prst="rect">
            <a:avLst/>
          </a:prstGeom>
          <a:noFill/>
        </p:spPr>
        <p:txBody>
          <a:bodyPr wrap="square" rtlCol="0">
            <a:spAutoFit/>
          </a:bodyPr>
          <a:lstStyle/>
          <a:p>
            <a:r>
              <a:rPr lang="es-MX" sz="1400" dirty="0">
                <a:solidFill>
                  <a:srgbClr val="3366FF"/>
                </a:solidFill>
                <a:latin typeface="AR CENA" panose="02000000000000000000"/>
              </a:rPr>
              <a:t>Afectado por</a:t>
            </a:r>
          </a:p>
        </p:txBody>
      </p:sp>
      <p:sp>
        <p:nvSpPr>
          <p:cNvPr id="120" name="CuadroTexto 119"/>
          <p:cNvSpPr txBox="1"/>
          <p:nvPr/>
        </p:nvSpPr>
        <p:spPr>
          <a:xfrm>
            <a:off x="1974316" y="1199192"/>
            <a:ext cx="1034288" cy="369332"/>
          </a:xfrm>
          <a:prstGeom prst="rect">
            <a:avLst/>
          </a:prstGeom>
          <a:noFill/>
        </p:spPr>
        <p:txBody>
          <a:bodyPr wrap="square" rtlCol="0">
            <a:spAutoFit/>
          </a:bodyPr>
          <a:lstStyle/>
          <a:p>
            <a:r>
              <a:rPr lang="es-MX" dirty="0">
                <a:solidFill>
                  <a:srgbClr val="3366FF"/>
                </a:solidFill>
                <a:latin typeface="AR CENA" panose="02000000000000000000"/>
              </a:rPr>
              <a:t>Donde </a:t>
            </a:r>
          </a:p>
        </p:txBody>
      </p:sp>
      <p:sp>
        <p:nvSpPr>
          <p:cNvPr id="121" name="CuadroTexto 120"/>
          <p:cNvSpPr txBox="1"/>
          <p:nvPr/>
        </p:nvSpPr>
        <p:spPr>
          <a:xfrm>
            <a:off x="2623225" y="2242306"/>
            <a:ext cx="1072388" cy="369332"/>
          </a:xfrm>
          <a:prstGeom prst="rect">
            <a:avLst/>
          </a:prstGeom>
          <a:noFill/>
        </p:spPr>
        <p:txBody>
          <a:bodyPr wrap="square" rtlCol="0">
            <a:spAutoFit/>
          </a:bodyPr>
          <a:lstStyle/>
          <a:p>
            <a:r>
              <a:rPr lang="es-MX" dirty="0">
                <a:solidFill>
                  <a:srgbClr val="3366FF"/>
                </a:solidFill>
                <a:latin typeface="AR CENA" panose="02000000000000000000"/>
              </a:rPr>
              <a:t>Provoca</a:t>
            </a:r>
          </a:p>
        </p:txBody>
      </p:sp>
      <p:sp>
        <p:nvSpPr>
          <p:cNvPr id="122" name="CuadroTexto 121"/>
          <p:cNvSpPr txBox="1"/>
          <p:nvPr/>
        </p:nvSpPr>
        <p:spPr>
          <a:xfrm>
            <a:off x="326965" y="2230544"/>
            <a:ext cx="1072388" cy="369332"/>
          </a:xfrm>
          <a:prstGeom prst="rect">
            <a:avLst/>
          </a:prstGeom>
          <a:noFill/>
        </p:spPr>
        <p:txBody>
          <a:bodyPr wrap="square" rtlCol="0">
            <a:spAutoFit/>
          </a:bodyPr>
          <a:lstStyle/>
          <a:p>
            <a:r>
              <a:rPr lang="es-MX" dirty="0">
                <a:solidFill>
                  <a:srgbClr val="3366FF"/>
                </a:solidFill>
                <a:latin typeface="AR CENA" panose="02000000000000000000"/>
              </a:rPr>
              <a:t>Provoca</a:t>
            </a:r>
          </a:p>
        </p:txBody>
      </p:sp>
      <p:sp>
        <p:nvSpPr>
          <p:cNvPr id="123" name="CuadroTexto 122"/>
          <p:cNvSpPr txBox="1"/>
          <p:nvPr/>
        </p:nvSpPr>
        <p:spPr>
          <a:xfrm>
            <a:off x="4582669" y="3735100"/>
            <a:ext cx="1561931" cy="369332"/>
          </a:xfrm>
          <a:prstGeom prst="rect">
            <a:avLst/>
          </a:prstGeom>
          <a:noFill/>
        </p:spPr>
        <p:txBody>
          <a:bodyPr wrap="square" rtlCol="0">
            <a:spAutoFit/>
          </a:bodyPr>
          <a:lstStyle/>
          <a:p>
            <a:r>
              <a:rPr lang="es-MX" dirty="0">
                <a:solidFill>
                  <a:srgbClr val="3366FF"/>
                </a:solidFill>
                <a:latin typeface="AR CENA" panose="02000000000000000000"/>
              </a:rPr>
              <a:t>Formando un</a:t>
            </a:r>
          </a:p>
        </p:txBody>
      </p:sp>
      <p:sp>
        <p:nvSpPr>
          <p:cNvPr id="124" name="CuadroTexto 123"/>
          <p:cNvSpPr txBox="1"/>
          <p:nvPr/>
        </p:nvSpPr>
        <p:spPr>
          <a:xfrm>
            <a:off x="6798411" y="4320812"/>
            <a:ext cx="1535816" cy="369332"/>
          </a:xfrm>
          <a:prstGeom prst="rect">
            <a:avLst/>
          </a:prstGeom>
          <a:noFill/>
        </p:spPr>
        <p:txBody>
          <a:bodyPr wrap="square" rtlCol="0">
            <a:spAutoFit/>
          </a:bodyPr>
          <a:lstStyle/>
          <a:p>
            <a:r>
              <a:rPr lang="es-MX" dirty="0">
                <a:solidFill>
                  <a:srgbClr val="3366FF"/>
                </a:solidFill>
                <a:latin typeface="AR CENA" panose="02000000000000000000"/>
              </a:rPr>
              <a:t>Presente en</a:t>
            </a:r>
          </a:p>
        </p:txBody>
      </p:sp>
      <p:sp>
        <p:nvSpPr>
          <p:cNvPr id="125" name="CuadroTexto 124"/>
          <p:cNvSpPr txBox="1"/>
          <p:nvPr/>
        </p:nvSpPr>
        <p:spPr>
          <a:xfrm>
            <a:off x="3208877" y="4488548"/>
            <a:ext cx="1373792" cy="369332"/>
          </a:xfrm>
          <a:prstGeom prst="rect">
            <a:avLst/>
          </a:prstGeom>
          <a:noFill/>
        </p:spPr>
        <p:txBody>
          <a:bodyPr wrap="square" rtlCol="0">
            <a:spAutoFit/>
          </a:bodyPr>
          <a:lstStyle/>
          <a:p>
            <a:r>
              <a:rPr lang="es-MX" dirty="0">
                <a:solidFill>
                  <a:srgbClr val="3366FF"/>
                </a:solidFill>
                <a:latin typeface="AR CENA" panose="02000000000000000000"/>
              </a:rPr>
              <a:t>Ausente en</a:t>
            </a:r>
          </a:p>
        </p:txBody>
      </p:sp>
      <p:sp>
        <p:nvSpPr>
          <p:cNvPr id="126" name="CuadroTexto 125"/>
          <p:cNvSpPr txBox="1"/>
          <p:nvPr/>
        </p:nvSpPr>
        <p:spPr>
          <a:xfrm>
            <a:off x="7217357" y="1850386"/>
            <a:ext cx="1072388" cy="646331"/>
          </a:xfrm>
          <a:prstGeom prst="rect">
            <a:avLst/>
          </a:prstGeom>
          <a:noFill/>
        </p:spPr>
        <p:txBody>
          <a:bodyPr wrap="square" rtlCol="0">
            <a:spAutoFit/>
          </a:bodyPr>
          <a:lstStyle/>
          <a:p>
            <a:r>
              <a:rPr lang="es-MX" dirty="0">
                <a:solidFill>
                  <a:srgbClr val="3366FF"/>
                </a:solidFill>
                <a:latin typeface="AR CENA" panose="02000000000000000000"/>
              </a:rPr>
              <a:t>Según las</a:t>
            </a:r>
          </a:p>
        </p:txBody>
      </p:sp>
      <p:sp>
        <p:nvSpPr>
          <p:cNvPr id="127" name="CuadroTexto 126"/>
          <p:cNvSpPr txBox="1"/>
          <p:nvPr/>
        </p:nvSpPr>
        <p:spPr>
          <a:xfrm>
            <a:off x="8229735" y="2890046"/>
            <a:ext cx="1535816" cy="584775"/>
          </a:xfrm>
          <a:prstGeom prst="rect">
            <a:avLst/>
          </a:prstGeom>
          <a:noFill/>
        </p:spPr>
        <p:txBody>
          <a:bodyPr wrap="square" rtlCol="0">
            <a:spAutoFit/>
          </a:bodyPr>
          <a:lstStyle/>
          <a:p>
            <a:pPr algn="ctr"/>
            <a:r>
              <a:rPr lang="es-MX" sz="1600" dirty="0">
                <a:solidFill>
                  <a:srgbClr val="3366FF"/>
                </a:solidFill>
                <a:latin typeface="AR CENA" panose="02000000000000000000"/>
              </a:rPr>
              <a:t>Entre moléculas de</a:t>
            </a:r>
          </a:p>
        </p:txBody>
      </p:sp>
      <p:sp>
        <p:nvSpPr>
          <p:cNvPr id="128" name="CuadroTexto 127"/>
          <p:cNvSpPr txBox="1"/>
          <p:nvPr/>
        </p:nvSpPr>
        <p:spPr>
          <a:xfrm>
            <a:off x="7378560" y="382804"/>
            <a:ext cx="1072388" cy="646331"/>
          </a:xfrm>
          <a:prstGeom prst="rect">
            <a:avLst/>
          </a:prstGeom>
          <a:noFill/>
        </p:spPr>
        <p:txBody>
          <a:bodyPr wrap="square" rtlCol="0">
            <a:spAutoFit/>
          </a:bodyPr>
          <a:lstStyle/>
          <a:p>
            <a:r>
              <a:rPr lang="es-MX" dirty="0">
                <a:solidFill>
                  <a:srgbClr val="3366FF"/>
                </a:solidFill>
                <a:latin typeface="AR CENA" panose="02000000000000000000"/>
              </a:rPr>
              <a:t>Posee un</a:t>
            </a:r>
          </a:p>
        </p:txBody>
      </p:sp>
      <p:sp>
        <p:nvSpPr>
          <p:cNvPr id="129" name="CuadroTexto 128"/>
          <p:cNvSpPr txBox="1"/>
          <p:nvPr/>
        </p:nvSpPr>
        <p:spPr>
          <a:xfrm>
            <a:off x="10610940" y="443007"/>
            <a:ext cx="1072388" cy="646331"/>
          </a:xfrm>
          <a:prstGeom prst="rect">
            <a:avLst/>
          </a:prstGeom>
          <a:noFill/>
        </p:spPr>
        <p:txBody>
          <a:bodyPr wrap="square" rtlCol="0">
            <a:spAutoFit/>
          </a:bodyPr>
          <a:lstStyle/>
          <a:p>
            <a:r>
              <a:rPr lang="es-MX" dirty="0">
                <a:solidFill>
                  <a:srgbClr val="3366FF"/>
                </a:solidFill>
                <a:latin typeface="AR CENA" panose="02000000000000000000"/>
              </a:rPr>
              <a:t>Dado por</a:t>
            </a:r>
          </a:p>
        </p:txBody>
      </p:sp>
      <p:sp>
        <p:nvSpPr>
          <p:cNvPr id="130" name="CuadroTexto 129"/>
          <p:cNvSpPr txBox="1"/>
          <p:nvPr/>
        </p:nvSpPr>
        <p:spPr>
          <a:xfrm rot="5400000">
            <a:off x="9955815" y="3243678"/>
            <a:ext cx="2120407" cy="369332"/>
          </a:xfrm>
          <a:prstGeom prst="rect">
            <a:avLst/>
          </a:prstGeom>
          <a:noFill/>
        </p:spPr>
        <p:txBody>
          <a:bodyPr wrap="square" rtlCol="0">
            <a:spAutoFit/>
          </a:bodyPr>
          <a:lstStyle/>
          <a:p>
            <a:r>
              <a:rPr lang="es-MX" dirty="0">
                <a:solidFill>
                  <a:srgbClr val="3366FF"/>
                </a:solidFill>
                <a:latin typeface="AR CENA" panose="02000000000000000000"/>
              </a:rPr>
              <a:t>Corresponde a la</a:t>
            </a:r>
          </a:p>
        </p:txBody>
      </p:sp>
      <p:sp>
        <p:nvSpPr>
          <p:cNvPr id="131" name="CuadroTexto 130"/>
          <p:cNvSpPr txBox="1"/>
          <p:nvPr/>
        </p:nvSpPr>
        <p:spPr>
          <a:xfrm>
            <a:off x="9009760" y="5135898"/>
            <a:ext cx="1072388" cy="369332"/>
          </a:xfrm>
          <a:prstGeom prst="rect">
            <a:avLst/>
          </a:prstGeom>
          <a:noFill/>
        </p:spPr>
        <p:txBody>
          <a:bodyPr wrap="square" rtlCol="0">
            <a:spAutoFit/>
          </a:bodyPr>
          <a:lstStyle/>
          <a:p>
            <a:r>
              <a:rPr lang="es-MX" dirty="0">
                <a:solidFill>
                  <a:srgbClr val="3366FF"/>
                </a:solidFill>
                <a:latin typeface="AR CENA" panose="02000000000000000000"/>
              </a:rPr>
              <a:t>De una</a:t>
            </a:r>
          </a:p>
        </p:txBody>
      </p:sp>
    </p:spTree>
    <p:extLst>
      <p:ext uri="{BB962C8B-B14F-4D97-AF65-F5344CB8AC3E}">
        <p14:creationId xmlns:p14="http://schemas.microsoft.com/office/powerpoint/2010/main" val="3261014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 y="0"/>
            <a:ext cx="5052249" cy="759655"/>
          </a:xfrm>
          <a:solidFill>
            <a:srgbClr val="00E2B7"/>
          </a:solidFill>
        </p:spPr>
        <p:txBody>
          <a:bodyPr>
            <a:normAutofit/>
          </a:bodyPr>
          <a:lstStyle/>
          <a:p>
            <a:pPr algn="ctr"/>
            <a:r>
              <a:rPr lang="es-MX" sz="3600" dirty="0">
                <a:solidFill>
                  <a:schemeClr val="bg1"/>
                </a:solidFill>
                <a:latin typeface="Arial Rounded MT Bold" panose="020F0704030504030204" pitchFamily="34" charset="0"/>
              </a:rPr>
              <a:t>Diagrama de flujo</a:t>
            </a:r>
          </a:p>
        </p:txBody>
      </p:sp>
      <p:sp>
        <p:nvSpPr>
          <p:cNvPr id="4" name="Rectángulo 3"/>
          <p:cNvSpPr/>
          <p:nvPr/>
        </p:nvSpPr>
        <p:spPr>
          <a:xfrm>
            <a:off x="0" y="759655"/>
            <a:ext cx="360000" cy="6098345"/>
          </a:xfrm>
          <a:prstGeom prst="rect">
            <a:avLst/>
          </a:prstGeom>
          <a:solidFill>
            <a:srgbClr val="00E2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p:cNvSpPr/>
          <p:nvPr/>
        </p:nvSpPr>
        <p:spPr>
          <a:xfrm>
            <a:off x="11854375" y="0"/>
            <a:ext cx="360000" cy="6858000"/>
          </a:xfrm>
          <a:prstGeom prst="rect">
            <a:avLst/>
          </a:prstGeom>
          <a:solidFill>
            <a:srgbClr val="00E2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Rectángulo 5"/>
          <p:cNvSpPr/>
          <p:nvPr/>
        </p:nvSpPr>
        <p:spPr>
          <a:xfrm rot="5400000">
            <a:off x="8333886" y="-3277725"/>
            <a:ext cx="360000" cy="6915445"/>
          </a:xfrm>
          <a:prstGeom prst="rect">
            <a:avLst/>
          </a:prstGeom>
          <a:solidFill>
            <a:srgbClr val="00E2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6"/>
          <p:cNvSpPr/>
          <p:nvPr/>
        </p:nvSpPr>
        <p:spPr>
          <a:xfrm rot="5400000">
            <a:off x="5985805" y="872195"/>
            <a:ext cx="360000" cy="11611611"/>
          </a:xfrm>
          <a:prstGeom prst="rect">
            <a:avLst/>
          </a:prstGeom>
          <a:solidFill>
            <a:srgbClr val="00E2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Elipse 7"/>
          <p:cNvSpPr/>
          <p:nvPr/>
        </p:nvSpPr>
        <p:spPr>
          <a:xfrm>
            <a:off x="386039" y="1056093"/>
            <a:ext cx="4668028" cy="787790"/>
          </a:xfrm>
          <a:prstGeom prst="ellipse">
            <a:avLst/>
          </a:prstGeom>
          <a:solidFill>
            <a:srgbClr val="FFC00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s-MX" b="1" dirty="0">
                <a:latin typeface="AR CENA"/>
              </a:rPr>
              <a:t>Variación de solubilidad con la temperatura</a:t>
            </a:r>
          </a:p>
        </p:txBody>
      </p:sp>
      <p:sp>
        <p:nvSpPr>
          <p:cNvPr id="9" name="Rectángulo 8"/>
          <p:cNvSpPr/>
          <p:nvPr/>
        </p:nvSpPr>
        <p:spPr>
          <a:xfrm>
            <a:off x="386039" y="2294463"/>
            <a:ext cx="4653960" cy="717453"/>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MX" dirty="0">
                <a:solidFill>
                  <a:schemeClr val="bg1"/>
                </a:solidFill>
                <a:latin typeface="AR CENA"/>
              </a:rPr>
              <a:t>Colocar en un tubo de ensayo la cantidad de sal indicada</a:t>
            </a:r>
          </a:p>
        </p:txBody>
      </p:sp>
      <p:sp>
        <p:nvSpPr>
          <p:cNvPr id="10" name="Rectángulo 9"/>
          <p:cNvSpPr/>
          <p:nvPr/>
        </p:nvSpPr>
        <p:spPr>
          <a:xfrm>
            <a:off x="372250" y="3376827"/>
            <a:ext cx="4680000" cy="432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bg1"/>
                </a:solidFill>
                <a:latin typeface="AR CENA"/>
              </a:rPr>
              <a:t>Añadir el volumen de agua indicado</a:t>
            </a:r>
          </a:p>
        </p:txBody>
      </p:sp>
      <p:sp>
        <p:nvSpPr>
          <p:cNvPr id="11" name="Rectángulo 10"/>
          <p:cNvSpPr/>
          <p:nvPr/>
        </p:nvSpPr>
        <p:spPr>
          <a:xfrm>
            <a:off x="372250" y="4148210"/>
            <a:ext cx="4682096" cy="432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bg1"/>
                </a:solidFill>
                <a:latin typeface="AR CENA"/>
              </a:rPr>
              <a:t>Introducir el termómetro</a:t>
            </a:r>
          </a:p>
        </p:txBody>
      </p:sp>
      <p:sp>
        <p:nvSpPr>
          <p:cNvPr id="12" name="Rectángulo 11"/>
          <p:cNvSpPr/>
          <p:nvPr/>
        </p:nvSpPr>
        <p:spPr>
          <a:xfrm>
            <a:off x="372250" y="4950546"/>
            <a:ext cx="4680000" cy="432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bg1"/>
                </a:solidFill>
                <a:latin typeface="AR CENA"/>
              </a:rPr>
              <a:t>Agitar suavemente </a:t>
            </a:r>
          </a:p>
        </p:txBody>
      </p:sp>
      <p:sp>
        <p:nvSpPr>
          <p:cNvPr id="13" name="Rectángulo 12"/>
          <p:cNvSpPr/>
          <p:nvPr/>
        </p:nvSpPr>
        <p:spPr>
          <a:xfrm>
            <a:off x="372250" y="5755535"/>
            <a:ext cx="4680000" cy="39965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bg1"/>
                </a:solidFill>
                <a:latin typeface="AR CENA"/>
              </a:rPr>
              <a:t>Calentar a baño maría</a:t>
            </a:r>
          </a:p>
        </p:txBody>
      </p:sp>
      <p:sp>
        <p:nvSpPr>
          <p:cNvPr id="14" name="Decisión 13"/>
          <p:cNvSpPr/>
          <p:nvPr/>
        </p:nvSpPr>
        <p:spPr>
          <a:xfrm>
            <a:off x="6126472" y="5422573"/>
            <a:ext cx="4680000" cy="1065577"/>
          </a:xfrm>
          <a:prstGeom prst="flowChartDecisi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latin typeface="AR CENA"/>
              </a:rPr>
              <a:t>¿Se ha disuelto todo el soluto?</a:t>
            </a:r>
          </a:p>
        </p:txBody>
      </p:sp>
      <p:sp>
        <p:nvSpPr>
          <p:cNvPr id="15" name="Rectángulo 14"/>
          <p:cNvSpPr/>
          <p:nvPr/>
        </p:nvSpPr>
        <p:spPr>
          <a:xfrm>
            <a:off x="6126472" y="4758485"/>
            <a:ext cx="4680000" cy="432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dirty="0">
                <a:latin typeface="AR CENA"/>
              </a:rPr>
              <a:t>Suspender calentamiento</a:t>
            </a:r>
          </a:p>
        </p:txBody>
      </p:sp>
      <p:sp>
        <p:nvSpPr>
          <p:cNvPr id="16" name="Rectángulo 15"/>
          <p:cNvSpPr/>
          <p:nvPr/>
        </p:nvSpPr>
        <p:spPr>
          <a:xfrm>
            <a:off x="6120346" y="4039636"/>
            <a:ext cx="4686126" cy="40187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dirty="0">
                <a:latin typeface="AR CENA"/>
              </a:rPr>
              <a:t>Retirar tubo del baño maría</a:t>
            </a:r>
          </a:p>
        </p:txBody>
      </p:sp>
      <p:sp>
        <p:nvSpPr>
          <p:cNvPr id="17" name="Rectángulo 16"/>
          <p:cNvSpPr/>
          <p:nvPr/>
        </p:nvSpPr>
        <p:spPr>
          <a:xfrm>
            <a:off x="6120346" y="3098967"/>
            <a:ext cx="4686126" cy="62388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dirty="0">
                <a:latin typeface="AR CENA"/>
              </a:rPr>
              <a:t>Agitar con termómetro para observar turbidez en la solución</a:t>
            </a:r>
          </a:p>
        </p:txBody>
      </p:sp>
      <p:sp>
        <p:nvSpPr>
          <p:cNvPr id="18" name="Rectángulo 17"/>
          <p:cNvSpPr/>
          <p:nvPr/>
        </p:nvSpPr>
        <p:spPr>
          <a:xfrm>
            <a:off x="6120346" y="2366269"/>
            <a:ext cx="4686126" cy="420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dirty="0">
                <a:latin typeface="AR CENA"/>
              </a:rPr>
              <a:t>Registrar temperatura de la solución</a:t>
            </a:r>
          </a:p>
        </p:txBody>
      </p:sp>
      <p:cxnSp>
        <p:nvCxnSpPr>
          <p:cNvPr id="20" name="Conector recto de flecha 19"/>
          <p:cNvCxnSpPr>
            <a:stCxn id="8" idx="4"/>
            <a:endCxn id="9" idx="0"/>
          </p:cNvCxnSpPr>
          <p:nvPr/>
        </p:nvCxnSpPr>
        <p:spPr>
          <a:xfrm flipH="1">
            <a:off x="2713019" y="1843883"/>
            <a:ext cx="7034" cy="450580"/>
          </a:xfrm>
          <a:prstGeom prst="straightConnector1">
            <a:avLst/>
          </a:prstGeom>
          <a:ln w="57150">
            <a:solidFill>
              <a:srgbClr val="00E2B7"/>
            </a:solidFill>
            <a:tailEnd type="triangle"/>
          </a:ln>
        </p:spPr>
        <p:style>
          <a:lnRef idx="3">
            <a:schemeClr val="dk1"/>
          </a:lnRef>
          <a:fillRef idx="0">
            <a:schemeClr val="dk1"/>
          </a:fillRef>
          <a:effectRef idx="2">
            <a:schemeClr val="dk1"/>
          </a:effectRef>
          <a:fontRef idx="minor">
            <a:schemeClr val="tx1"/>
          </a:fontRef>
        </p:style>
      </p:cxnSp>
      <p:cxnSp>
        <p:nvCxnSpPr>
          <p:cNvPr id="24" name="Conector recto de flecha 23"/>
          <p:cNvCxnSpPr>
            <a:stCxn id="10" idx="2"/>
            <a:endCxn id="11" idx="0"/>
          </p:cNvCxnSpPr>
          <p:nvPr/>
        </p:nvCxnSpPr>
        <p:spPr>
          <a:xfrm>
            <a:off x="2712250" y="3808827"/>
            <a:ext cx="1048" cy="339383"/>
          </a:xfrm>
          <a:prstGeom prst="straightConnector1">
            <a:avLst/>
          </a:prstGeom>
          <a:ln w="57150">
            <a:solidFill>
              <a:srgbClr val="00E2B7"/>
            </a:solidFill>
            <a:tailEnd type="triangle"/>
          </a:ln>
        </p:spPr>
        <p:style>
          <a:lnRef idx="3">
            <a:schemeClr val="dk1"/>
          </a:lnRef>
          <a:fillRef idx="0">
            <a:schemeClr val="dk1"/>
          </a:fillRef>
          <a:effectRef idx="2">
            <a:schemeClr val="dk1"/>
          </a:effectRef>
          <a:fontRef idx="minor">
            <a:schemeClr val="tx1"/>
          </a:fontRef>
        </p:style>
      </p:cxnSp>
      <p:cxnSp>
        <p:nvCxnSpPr>
          <p:cNvPr id="26" name="Conector recto de flecha 25"/>
          <p:cNvCxnSpPr>
            <a:stCxn id="9" idx="2"/>
            <a:endCxn id="10" idx="0"/>
          </p:cNvCxnSpPr>
          <p:nvPr/>
        </p:nvCxnSpPr>
        <p:spPr>
          <a:xfrm flipH="1">
            <a:off x="2712250" y="3011916"/>
            <a:ext cx="769" cy="364911"/>
          </a:xfrm>
          <a:prstGeom prst="straightConnector1">
            <a:avLst/>
          </a:prstGeom>
          <a:ln w="57150">
            <a:solidFill>
              <a:srgbClr val="00E2B7"/>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p:cNvCxnSpPr>
            <a:stCxn id="11" idx="2"/>
            <a:endCxn id="12" idx="0"/>
          </p:cNvCxnSpPr>
          <p:nvPr/>
        </p:nvCxnSpPr>
        <p:spPr>
          <a:xfrm flipH="1">
            <a:off x="2712250" y="4580210"/>
            <a:ext cx="1048" cy="370336"/>
          </a:xfrm>
          <a:prstGeom prst="straightConnector1">
            <a:avLst/>
          </a:prstGeom>
          <a:ln w="57150">
            <a:solidFill>
              <a:srgbClr val="00E2B7"/>
            </a:solidFill>
            <a:tailEnd type="triangle"/>
          </a:ln>
        </p:spPr>
        <p:style>
          <a:lnRef idx="3">
            <a:schemeClr val="dk1"/>
          </a:lnRef>
          <a:fillRef idx="0">
            <a:schemeClr val="dk1"/>
          </a:fillRef>
          <a:effectRef idx="2">
            <a:schemeClr val="dk1"/>
          </a:effectRef>
          <a:fontRef idx="minor">
            <a:schemeClr val="tx1"/>
          </a:fontRef>
        </p:style>
      </p:cxnSp>
      <p:cxnSp>
        <p:nvCxnSpPr>
          <p:cNvPr id="30" name="Conector recto de flecha 29"/>
          <p:cNvCxnSpPr>
            <a:stCxn id="12" idx="2"/>
            <a:endCxn id="13" idx="0"/>
          </p:cNvCxnSpPr>
          <p:nvPr/>
        </p:nvCxnSpPr>
        <p:spPr>
          <a:xfrm>
            <a:off x="2712250" y="5382546"/>
            <a:ext cx="0" cy="372989"/>
          </a:xfrm>
          <a:prstGeom prst="straightConnector1">
            <a:avLst/>
          </a:prstGeom>
          <a:ln w="57150">
            <a:solidFill>
              <a:srgbClr val="00E2B7"/>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ector recto de flecha 43"/>
          <p:cNvCxnSpPr>
            <a:stCxn id="13" idx="3"/>
            <a:endCxn id="14" idx="1"/>
          </p:cNvCxnSpPr>
          <p:nvPr/>
        </p:nvCxnSpPr>
        <p:spPr>
          <a:xfrm flipV="1">
            <a:off x="5052250" y="5955362"/>
            <a:ext cx="1074222" cy="1"/>
          </a:xfrm>
          <a:prstGeom prst="straightConnector1">
            <a:avLst/>
          </a:prstGeom>
          <a:ln w="57150">
            <a:solidFill>
              <a:srgbClr val="00E2B7"/>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ector recto de flecha 45"/>
          <p:cNvCxnSpPr>
            <a:stCxn id="14" idx="0"/>
            <a:endCxn id="15" idx="2"/>
          </p:cNvCxnSpPr>
          <p:nvPr/>
        </p:nvCxnSpPr>
        <p:spPr>
          <a:xfrm flipV="1">
            <a:off x="8466472" y="5190485"/>
            <a:ext cx="0" cy="232088"/>
          </a:xfrm>
          <a:prstGeom prst="straightConnector1">
            <a:avLst/>
          </a:prstGeom>
          <a:ln w="57150">
            <a:solidFill>
              <a:srgbClr val="00E2B7"/>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ector recto de flecha 47"/>
          <p:cNvCxnSpPr>
            <a:stCxn id="15" idx="0"/>
            <a:endCxn id="16" idx="2"/>
          </p:cNvCxnSpPr>
          <p:nvPr/>
        </p:nvCxnSpPr>
        <p:spPr>
          <a:xfrm flipH="1" flipV="1">
            <a:off x="8463409" y="4441506"/>
            <a:ext cx="3063" cy="316979"/>
          </a:xfrm>
          <a:prstGeom prst="straightConnector1">
            <a:avLst/>
          </a:prstGeom>
          <a:ln w="57150">
            <a:solidFill>
              <a:srgbClr val="00E2B7"/>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ector recto de flecha 49"/>
          <p:cNvCxnSpPr>
            <a:stCxn id="16" idx="0"/>
            <a:endCxn id="17" idx="2"/>
          </p:cNvCxnSpPr>
          <p:nvPr/>
        </p:nvCxnSpPr>
        <p:spPr>
          <a:xfrm flipV="1">
            <a:off x="8463409" y="3722849"/>
            <a:ext cx="0" cy="316787"/>
          </a:xfrm>
          <a:prstGeom prst="straightConnector1">
            <a:avLst/>
          </a:prstGeom>
          <a:ln w="57150">
            <a:solidFill>
              <a:srgbClr val="00E2B7"/>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ector recto de flecha 51"/>
          <p:cNvCxnSpPr>
            <a:stCxn id="17" idx="0"/>
            <a:endCxn id="18" idx="2"/>
          </p:cNvCxnSpPr>
          <p:nvPr/>
        </p:nvCxnSpPr>
        <p:spPr>
          <a:xfrm flipV="1">
            <a:off x="8463409" y="2787026"/>
            <a:ext cx="0" cy="311941"/>
          </a:xfrm>
          <a:prstGeom prst="straightConnector1">
            <a:avLst/>
          </a:prstGeom>
          <a:ln w="57150">
            <a:solidFill>
              <a:srgbClr val="00E2B7"/>
            </a:solidFill>
            <a:tailEnd type="triangle"/>
          </a:ln>
        </p:spPr>
        <p:style>
          <a:lnRef idx="1">
            <a:schemeClr val="accent1"/>
          </a:lnRef>
          <a:fillRef idx="0">
            <a:schemeClr val="accent1"/>
          </a:fillRef>
          <a:effectRef idx="0">
            <a:schemeClr val="accent1"/>
          </a:effectRef>
          <a:fontRef idx="minor">
            <a:schemeClr val="tx1"/>
          </a:fontRef>
        </p:style>
      </p:cxnSp>
      <p:sp>
        <p:nvSpPr>
          <p:cNvPr id="62" name="Rectángulo 61"/>
          <p:cNvSpPr/>
          <p:nvPr/>
        </p:nvSpPr>
        <p:spPr>
          <a:xfrm>
            <a:off x="6110192" y="1589959"/>
            <a:ext cx="4680000" cy="432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bg1"/>
                </a:solidFill>
                <a:latin typeface="AR CENA"/>
              </a:rPr>
              <a:t>Incrementar el volumen de agua</a:t>
            </a:r>
          </a:p>
        </p:txBody>
      </p:sp>
      <p:sp>
        <p:nvSpPr>
          <p:cNvPr id="63" name="Elipse 62"/>
          <p:cNvSpPr/>
          <p:nvPr/>
        </p:nvSpPr>
        <p:spPr>
          <a:xfrm>
            <a:off x="6110192" y="127403"/>
            <a:ext cx="4680000" cy="1075455"/>
          </a:xfrm>
          <a:prstGeom prst="ellipse">
            <a:avLst/>
          </a:prstGeom>
          <a:solidFill>
            <a:srgbClr val="FFC000"/>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s-MX" b="1" dirty="0">
                <a:solidFill>
                  <a:schemeClr val="bg1"/>
                </a:solidFill>
                <a:latin typeface="AR CENA"/>
              </a:rPr>
              <a:t>Repetir procedimiento hasta tener datos suficientes para construir un gráfico.</a:t>
            </a:r>
          </a:p>
        </p:txBody>
      </p:sp>
      <p:cxnSp>
        <p:nvCxnSpPr>
          <p:cNvPr id="65" name="Conector recto de flecha 64"/>
          <p:cNvCxnSpPr>
            <a:stCxn id="18" idx="0"/>
            <a:endCxn id="62" idx="2"/>
          </p:cNvCxnSpPr>
          <p:nvPr/>
        </p:nvCxnSpPr>
        <p:spPr>
          <a:xfrm flipH="1" flipV="1">
            <a:off x="8450192" y="2021959"/>
            <a:ext cx="13217" cy="344310"/>
          </a:xfrm>
          <a:prstGeom prst="straightConnector1">
            <a:avLst/>
          </a:prstGeom>
          <a:ln w="57150">
            <a:solidFill>
              <a:srgbClr val="00E2B7"/>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onector recto de flecha 66"/>
          <p:cNvCxnSpPr>
            <a:stCxn id="62" idx="0"/>
            <a:endCxn id="63" idx="4"/>
          </p:cNvCxnSpPr>
          <p:nvPr/>
        </p:nvCxnSpPr>
        <p:spPr>
          <a:xfrm flipV="1">
            <a:off x="8450192" y="1202858"/>
            <a:ext cx="0" cy="387101"/>
          </a:xfrm>
          <a:prstGeom prst="straightConnector1">
            <a:avLst/>
          </a:prstGeom>
          <a:ln w="57150">
            <a:solidFill>
              <a:srgbClr val="00E2B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0235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 y="0"/>
            <a:ext cx="12191999" cy="6857999"/>
          </a:xfrm>
          <a:prstGeom prst="rect">
            <a:avLst/>
          </a:prstGeom>
          <a:solidFill>
            <a:srgbClr val="A1B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122" name="Picture 2" descr="Laboratory Vectors, Photos and PSD files | Free Download"/>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0829"/>
          <a:stretch/>
        </p:blipFill>
        <p:spPr bwMode="auto">
          <a:xfrm>
            <a:off x="179855" y="38283"/>
            <a:ext cx="7498062" cy="6686074"/>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7005710" y="38283"/>
            <a:ext cx="5069643" cy="2451699"/>
          </a:xfrm>
        </p:spPr>
        <p:txBody>
          <a:bodyPr>
            <a:normAutofit fontScale="90000"/>
          </a:bodyPr>
          <a:lstStyle/>
          <a:p>
            <a:pPr algn="ctr"/>
            <a:r>
              <a:rPr lang="es-MX" sz="6000" dirty="0">
                <a:solidFill>
                  <a:schemeClr val="bg1"/>
                </a:solidFill>
                <a:latin typeface="Arial Rounded MT Bold" panose="020F0704030504030204" pitchFamily="34" charset="0"/>
              </a:rPr>
              <a:t>Procedimiento</a:t>
            </a:r>
            <a:br>
              <a:rPr lang="es-MX" sz="6000" dirty="0">
                <a:solidFill>
                  <a:schemeClr val="bg1"/>
                </a:solidFill>
                <a:latin typeface="Arial Rounded MT Bold" panose="020F0704030504030204" pitchFamily="34" charset="0"/>
              </a:rPr>
            </a:br>
            <a:r>
              <a:rPr lang="es-MX" sz="6000" dirty="0">
                <a:solidFill>
                  <a:schemeClr val="bg1"/>
                </a:solidFill>
                <a:latin typeface="Arial Rounded MT Bold" panose="020F0704030504030204" pitchFamily="34" charset="0"/>
              </a:rPr>
              <a:t>dentro del laboratorio</a:t>
            </a:r>
          </a:p>
        </p:txBody>
      </p:sp>
    </p:spTree>
    <p:extLst>
      <p:ext uri="{BB962C8B-B14F-4D97-AF65-F5344CB8AC3E}">
        <p14:creationId xmlns:p14="http://schemas.microsoft.com/office/powerpoint/2010/main" val="3399558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2"/>
          <a:srcRect l="7938" t="9319" r="9431" b="3542"/>
          <a:stretch/>
        </p:blipFill>
        <p:spPr>
          <a:xfrm>
            <a:off x="625147" y="0"/>
            <a:ext cx="11566853" cy="6858000"/>
          </a:xfrm>
          <a:prstGeom prst="rect">
            <a:avLst/>
          </a:prstGeom>
        </p:spPr>
      </p:pic>
      <p:sp>
        <p:nvSpPr>
          <p:cNvPr id="2" name="Título 1"/>
          <p:cNvSpPr>
            <a:spLocks noGrp="1"/>
          </p:cNvSpPr>
          <p:nvPr>
            <p:ph type="title"/>
          </p:nvPr>
        </p:nvSpPr>
        <p:spPr>
          <a:xfrm>
            <a:off x="0" y="0"/>
            <a:ext cx="1146048" cy="6858000"/>
          </a:xfrm>
          <a:solidFill>
            <a:srgbClr val="00E2B7"/>
          </a:solidFill>
        </p:spPr>
        <p:txBody>
          <a:bodyPr vert="vert270">
            <a:normAutofit/>
          </a:bodyPr>
          <a:lstStyle/>
          <a:p>
            <a:pPr algn="ctr"/>
            <a:r>
              <a:rPr lang="es-MX" dirty="0">
                <a:solidFill>
                  <a:schemeClr val="bg1"/>
                </a:solidFill>
                <a:latin typeface="Arial Rounded MT Bold" panose="020F0704030504030204" pitchFamily="34" charset="0"/>
              </a:rPr>
              <a:t>Vale de laboratorio</a:t>
            </a:r>
          </a:p>
        </p:txBody>
      </p:sp>
    </p:spTree>
    <p:extLst>
      <p:ext uri="{BB962C8B-B14F-4D97-AF65-F5344CB8AC3E}">
        <p14:creationId xmlns:p14="http://schemas.microsoft.com/office/powerpoint/2010/main" val="3914344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2D457F72-A5FB-433C-9987-1814229F0B45}"/>
              </a:ext>
            </a:extLst>
          </p:cNvPr>
          <p:cNvSpPr/>
          <p:nvPr/>
        </p:nvSpPr>
        <p:spPr>
          <a:xfrm>
            <a:off x="0" y="0"/>
            <a:ext cx="12192000" cy="6858000"/>
          </a:xfrm>
          <a:prstGeom prst="rect">
            <a:avLst/>
          </a:prstGeom>
          <a:solidFill>
            <a:srgbClr val="00B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Marcador de contenido 2">
            <a:extLst>
              <a:ext uri="{FF2B5EF4-FFF2-40B4-BE49-F238E27FC236}">
                <a16:creationId xmlns:a16="http://schemas.microsoft.com/office/drawing/2014/main" id="{FD1C5F72-C1AB-4459-9969-78DA1C4E9B39}"/>
              </a:ext>
            </a:extLst>
          </p:cNvPr>
          <p:cNvSpPr>
            <a:spLocks noGrp="1"/>
          </p:cNvSpPr>
          <p:nvPr>
            <p:ph idx="1"/>
          </p:nvPr>
        </p:nvSpPr>
        <p:spPr>
          <a:xfrm>
            <a:off x="1960477" y="116094"/>
            <a:ext cx="8491330" cy="1235627"/>
          </a:xfrm>
        </p:spPr>
        <p:txBody>
          <a:bodyPr/>
          <a:lstStyle/>
          <a:p>
            <a:pPr algn="ctr"/>
            <a:r>
              <a:rPr lang="es-MX" dirty="0">
                <a:solidFill>
                  <a:schemeClr val="bg1"/>
                </a:solidFill>
                <a:latin typeface="AR CENA" panose="02000000000000000000" pitchFamily="2" charset="0"/>
              </a:rPr>
              <a:t>Pesar exactamente la cantidad  de sal que se especifica	en la tabla colocarla en un tubo de ensayo	</a:t>
            </a:r>
          </a:p>
        </p:txBody>
      </p:sp>
      <p:pic>
        <p:nvPicPr>
          <p:cNvPr id="5" name="Imagen 4">
            <a:extLst>
              <a:ext uri="{FF2B5EF4-FFF2-40B4-BE49-F238E27FC236}">
                <a16:creationId xmlns:a16="http://schemas.microsoft.com/office/drawing/2014/main" id="{419BCA7B-1EFE-4513-92D8-1244FEFE7A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520" y="1126435"/>
            <a:ext cx="9109245" cy="5731565"/>
          </a:xfrm>
          <a:prstGeom prst="rect">
            <a:avLst/>
          </a:prstGeom>
        </p:spPr>
      </p:pic>
      <p:sp>
        <p:nvSpPr>
          <p:cNvPr id="2" name="Rectángulo 1"/>
          <p:cNvSpPr/>
          <p:nvPr/>
        </p:nvSpPr>
        <p:spPr>
          <a:xfrm>
            <a:off x="545123" y="1351721"/>
            <a:ext cx="914400" cy="899110"/>
          </a:xfrm>
          <a:prstGeom prst="rect">
            <a:avLst/>
          </a:prstGeom>
          <a:solidFill>
            <a:srgbClr val="00B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904016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AA85148-5504-4BF2-8D81-D04F2C824918}"/>
              </a:ext>
            </a:extLst>
          </p:cNvPr>
          <p:cNvSpPr/>
          <p:nvPr/>
        </p:nvSpPr>
        <p:spPr>
          <a:xfrm>
            <a:off x="0" y="0"/>
            <a:ext cx="12192000" cy="6858000"/>
          </a:xfrm>
          <a:prstGeom prst="rect">
            <a:avLst/>
          </a:prstGeom>
          <a:solidFill>
            <a:srgbClr val="00B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FDD06F3B-6679-4AC9-BCE5-34448F2150AA}"/>
              </a:ext>
            </a:extLst>
          </p:cNvPr>
          <p:cNvSpPr>
            <a:spLocks noGrp="1"/>
          </p:cNvSpPr>
          <p:nvPr>
            <p:ph type="title"/>
          </p:nvPr>
        </p:nvSpPr>
        <p:spPr/>
        <p:txBody>
          <a:bodyPr/>
          <a:lstStyle/>
          <a:p>
            <a:endParaRPr lang="es-MX"/>
          </a:p>
        </p:txBody>
      </p:sp>
      <p:pic>
        <p:nvPicPr>
          <p:cNvPr id="6" name="Marcador de contenido 5">
            <a:extLst>
              <a:ext uri="{FF2B5EF4-FFF2-40B4-BE49-F238E27FC236}">
                <a16:creationId xmlns:a16="http://schemas.microsoft.com/office/drawing/2014/main" id="{1BCC3343-3D27-4BA9-8695-CC9A92A2B6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249" y="29363"/>
            <a:ext cx="10852835" cy="6828637"/>
          </a:xfrm>
        </p:spPr>
      </p:pic>
    </p:spTree>
    <p:extLst>
      <p:ext uri="{BB962C8B-B14F-4D97-AF65-F5344CB8AC3E}">
        <p14:creationId xmlns:p14="http://schemas.microsoft.com/office/powerpoint/2010/main" val="125226614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346</TotalTime>
  <Words>906</Words>
  <Application>Microsoft Office PowerPoint</Application>
  <PresentationFormat>Panorámica</PresentationFormat>
  <Paragraphs>159</Paragraphs>
  <Slides>28</Slides>
  <Notes>0</Notes>
  <HiddenSlides>0</HiddenSlides>
  <MMClips>0</MMClips>
  <ScaleCrop>false</ScaleCrop>
  <HeadingPairs>
    <vt:vector size="4" baseType="variant">
      <vt:variant>
        <vt:lpstr>Tema</vt:lpstr>
      </vt:variant>
      <vt:variant>
        <vt:i4>4</vt:i4>
      </vt:variant>
      <vt:variant>
        <vt:lpstr>Títulos de diapositiva</vt:lpstr>
      </vt:variant>
      <vt:variant>
        <vt:i4>28</vt:i4>
      </vt:variant>
    </vt:vector>
  </HeadingPairs>
  <TitlesOfParts>
    <vt:vector size="32" baseType="lpstr">
      <vt:lpstr>Tema de Office</vt:lpstr>
      <vt:lpstr>1_Tema de Office</vt:lpstr>
      <vt:lpstr>2_Tema de Office</vt:lpstr>
      <vt:lpstr>3_Tema de Office</vt:lpstr>
      <vt:lpstr>PRÁCTICA 5.   VARIACIÓN DE LA SOLUBILIDAD CON LA TEMPERATURA </vt:lpstr>
      <vt:lpstr>  Equipo 5</vt:lpstr>
      <vt:lpstr>Competencias</vt:lpstr>
      <vt:lpstr>Fundamento</vt:lpstr>
      <vt:lpstr>Diagrama de flujo</vt:lpstr>
      <vt:lpstr>Procedimiento dentro del laboratorio</vt:lpstr>
      <vt:lpstr>Vale de laboratorio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No te olvides de poner los residuos en su lugar y lavar el material de laboratorio </vt:lpstr>
      <vt:lpstr>Resultados</vt:lpstr>
      <vt:lpstr>Resultados</vt:lpstr>
      <vt:lpstr>Presentación de PowerPoint</vt:lpstr>
      <vt:lpstr>Presentación de PowerPoint</vt:lpstr>
      <vt:lpstr>CUESTIONARIO</vt:lpstr>
      <vt:lpstr>1. Utilizando la curva experimental determine qué masa de cada sal precipita si se enfría la solución desde 55 ºC hasta 30 ºC.</vt:lpstr>
      <vt:lpstr>Establecer la diferencia entre solución saturada y solución sobresaturada.</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Diana Fabiola Nataren Ruiz</dc:creator>
  <cp:lastModifiedBy>Diana Fabiola Nataren Ruiz</cp:lastModifiedBy>
  <cp:revision>29</cp:revision>
  <dcterms:created xsi:type="dcterms:W3CDTF">2020-05-21T21:32:39Z</dcterms:created>
  <dcterms:modified xsi:type="dcterms:W3CDTF">2020-05-22T03:28:03Z</dcterms:modified>
</cp:coreProperties>
</file>