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70" r:id="rId5"/>
    <p:sldId id="257" r:id="rId6"/>
    <p:sldId id="258" r:id="rId7"/>
    <p:sldId id="259" r:id="rId8"/>
    <p:sldId id="27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7" r:id="rId19"/>
    <p:sldId id="278" r:id="rId20"/>
    <p:sldId id="271" r:id="rId21"/>
    <p:sldId id="273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5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4C5"/>
    <a:srgbClr val="000099"/>
    <a:srgbClr val="96E2F9"/>
    <a:srgbClr val="38B7BE"/>
    <a:srgbClr val="318CFF"/>
    <a:srgbClr val="F1F1F1"/>
    <a:srgbClr val="2075B9"/>
    <a:srgbClr val="6CCCE2"/>
    <a:srgbClr val="007CA2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34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notesMaster" Target="notesMasters/notesMaster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CA47C-B214-4305-88F6-11AFB0BC649E}" type="datetimeFigureOut">
              <a:rPr lang="es-MX" smtClean="0"/>
              <a:t>16/02/2020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53C3F-925F-43F4-80A6-337B3741CD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801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56280-6332-4317-8ECF-33A771AC57B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72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759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23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97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88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1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82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8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40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9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00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40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28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95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88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12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5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07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02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3822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522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27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9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4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10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8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7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0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363C-1637-4A53-8B22-B5E6AE469131}" type="datetimeFigureOut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16/02/2020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B5E77-4144-454C-8ED8-62AA80C3261F}" type="slidenum">
              <a:rPr kumimoji="0" lang="es-MX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7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7" Type="http://schemas.openxmlformats.org/officeDocument/2006/relationships/image" Target="../media/image17.png" /><Relationship Id="rId2" Type="http://schemas.openxmlformats.org/officeDocument/2006/relationships/image" Target="../media/image34.gif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37.png" /><Relationship Id="rId5" Type="http://schemas.openxmlformats.org/officeDocument/2006/relationships/image" Target="../media/image36.png" /><Relationship Id="rId4" Type="http://schemas.openxmlformats.org/officeDocument/2006/relationships/image" Target="../media/image3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41.gif" /><Relationship Id="rId5" Type="http://schemas.openxmlformats.org/officeDocument/2006/relationships/image" Target="../media/image40.gif" /><Relationship Id="rId4" Type="http://schemas.openxmlformats.org/officeDocument/2006/relationships/image" Target="../media/image39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17.png" /><Relationship Id="rId5" Type="http://schemas.openxmlformats.org/officeDocument/2006/relationships/image" Target="../media/image44.gif" /><Relationship Id="rId4" Type="http://schemas.openxmlformats.org/officeDocument/2006/relationships/image" Target="../media/image43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47.png" /><Relationship Id="rId4" Type="http://schemas.openxmlformats.org/officeDocument/2006/relationships/image" Target="../media/image46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 /><Relationship Id="rId3" Type="http://schemas.openxmlformats.org/officeDocument/2006/relationships/image" Target="../media/image48.gif" /><Relationship Id="rId7" Type="http://schemas.openxmlformats.org/officeDocument/2006/relationships/image" Target="../media/image50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35.png" /><Relationship Id="rId5" Type="http://schemas.openxmlformats.org/officeDocument/2006/relationships/image" Target="../media/image17.png" /><Relationship Id="rId4" Type="http://schemas.openxmlformats.org/officeDocument/2006/relationships/image" Target="../media/image49.gif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7" Type="http://schemas.openxmlformats.org/officeDocument/2006/relationships/image" Target="../media/image55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4.xml" /><Relationship Id="rId6" Type="http://schemas.microsoft.com/office/2007/relationships/hdphoto" Target="../media/hdphoto4.wdp" /><Relationship Id="rId5" Type="http://schemas.openxmlformats.org/officeDocument/2006/relationships/image" Target="../media/image54.png" /><Relationship Id="rId4" Type="http://schemas.openxmlformats.org/officeDocument/2006/relationships/image" Target="../media/image53.jpeg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58.jpeg" /><Relationship Id="rId4" Type="http://schemas.openxmlformats.org/officeDocument/2006/relationships/image" Target="../media/image57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 /><Relationship Id="rId3" Type="http://schemas.openxmlformats.org/officeDocument/2006/relationships/image" Target="../media/image7.png" /><Relationship Id="rId7" Type="http://schemas.openxmlformats.org/officeDocument/2006/relationships/image" Target="../media/image62.jpe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61.jpeg" /><Relationship Id="rId5" Type="http://schemas.microsoft.com/office/2007/relationships/hdphoto" Target="../media/hdphoto6.wdp" /><Relationship Id="rId4" Type="http://schemas.openxmlformats.org/officeDocument/2006/relationships/image" Target="../media/image60.png" /><Relationship Id="rId9" Type="http://schemas.openxmlformats.org/officeDocument/2006/relationships/image" Target="../media/image64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6.xml" /><Relationship Id="rId4" Type="http://schemas.openxmlformats.org/officeDocument/2006/relationships/image" Target="../media/image6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35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 /><Relationship Id="rId1" Type="http://schemas.openxmlformats.org/officeDocument/2006/relationships/slideLayout" Target="../slideLayouts/slideLayout35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 /><Relationship Id="rId1" Type="http://schemas.openxmlformats.org/officeDocument/2006/relationships/slideLayout" Target="../slideLayouts/slideLayout3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 /><Relationship Id="rId1" Type="http://schemas.openxmlformats.org/officeDocument/2006/relationships/slideLayout" Target="../slideLayouts/slideLayout35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 /><Relationship Id="rId1" Type="http://schemas.openxmlformats.org/officeDocument/2006/relationships/slideLayout" Target="../slideLayouts/slideLayout3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 /><Relationship Id="rId1" Type="http://schemas.openxmlformats.org/officeDocument/2006/relationships/slideLayout" Target="../slideLayouts/slideLayout35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 /><Relationship Id="rId1" Type="http://schemas.openxmlformats.org/officeDocument/2006/relationships/slideLayout" Target="../slideLayouts/slideLayout35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29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7" Type="http://schemas.openxmlformats.org/officeDocument/2006/relationships/image" Target="../media/image17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30.png" /><Relationship Id="rId4" Type="http://schemas.openxmlformats.org/officeDocument/2006/relationships/image" Target="../media/image29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3.xml" /><Relationship Id="rId6" Type="http://schemas.microsoft.com/office/2007/relationships/hdphoto" Target="../media/hdphoto3.wdp" /><Relationship Id="rId5" Type="http://schemas.openxmlformats.org/officeDocument/2006/relationships/image" Target="../media/image33.png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3" y="243840"/>
            <a:ext cx="6382512" cy="65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752969" y="243840"/>
            <a:ext cx="5207383" cy="64008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  <a:p>
            <a:pPr algn="ctr"/>
            <a:endParaRPr lang="es-MX" dirty="0">
              <a:solidFill>
                <a:srgbClr val="2075B9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34854" y="1929384"/>
            <a:ext cx="2432304" cy="472440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7CA2"/>
                </a:solidFill>
                <a:latin typeface="Berlin Sans FB Demi" panose="020E0802020502020306" pitchFamily="34" charset="0"/>
              </a:rPr>
              <a:t>en mi vida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body" sz="half" idx="2"/>
          </p:nvPr>
        </p:nvSpPr>
        <p:spPr>
          <a:xfrm>
            <a:off x="7168897" y="2671821"/>
            <a:ext cx="4632959" cy="656595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Pasta dental</a:t>
            </a:r>
          </a:p>
          <a:p>
            <a:pPr algn="ctr"/>
            <a:endParaRPr lang="es-MX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algn="ctr"/>
            <a:endParaRPr lang="es-MX" sz="32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quimica-logo-3 | Instituto Terra Nova / Cen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69" y="243840"/>
            <a:ext cx="4669536" cy="26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97622" y="390144"/>
            <a:ext cx="4904234" cy="60228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4" name="Picture 10" descr="creatorb L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" y="243840"/>
            <a:ext cx="1989773" cy="19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Learning: Semest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44" y="4197828"/>
            <a:ext cx="2892425" cy="25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/>
          <p:cNvCxnSpPr/>
          <p:nvPr/>
        </p:nvCxnSpPr>
        <p:spPr>
          <a:xfrm>
            <a:off x="7067158" y="3266430"/>
            <a:ext cx="45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7067158" y="3552568"/>
            <a:ext cx="45991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r>
              <a:rPr lang="es-MX" dirty="0"/>
              <a:t>Gómez Alfaro Katia</a:t>
            </a:r>
          </a:p>
          <a:p>
            <a:pPr algn="ctr"/>
            <a:r>
              <a:rPr lang="es-MX" dirty="0"/>
              <a:t>Nataren Ruiz Diana Fabiola</a:t>
            </a:r>
          </a:p>
          <a:p>
            <a:pPr algn="ctr"/>
            <a:r>
              <a:rPr lang="es-MX" dirty="0"/>
              <a:t>Pérez Martínez Janya Haidedt</a:t>
            </a:r>
          </a:p>
          <a:p>
            <a:pPr algn="ctr"/>
            <a:r>
              <a:rPr lang="es-MX" dirty="0"/>
              <a:t>Piña González Emily Ixmeni</a:t>
            </a:r>
          </a:p>
          <a:p>
            <a:pPr algn="ctr"/>
            <a:r>
              <a:rPr lang="es-MX" dirty="0"/>
              <a:t>Santiago Pérez Emmanuel Isaías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Química inorgánica. </a:t>
            </a:r>
          </a:p>
          <a:p>
            <a:pPr algn="ctr"/>
            <a:r>
              <a:rPr lang="es-MX"/>
              <a:t>Docente </a:t>
            </a:r>
            <a:r>
              <a:rPr lang="es-US"/>
              <a:t>Nieto Peña María De Lourdes </a:t>
            </a:r>
            <a:endParaRPr lang="es-MX" dirty="0"/>
          </a:p>
          <a:p>
            <a:pPr algn="ctr"/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7684954" y="3266408"/>
            <a:ext cx="3714750" cy="905007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674302" y="3422274"/>
            <a:ext cx="173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F1F1F1"/>
                </a:solidFill>
                <a:latin typeface="Franklin Gothic Book" panose="020B0503020102020204" pitchFamily="34" charset="0"/>
              </a:rPr>
              <a:t>Equipo #3</a:t>
            </a:r>
          </a:p>
        </p:txBody>
      </p:sp>
    </p:spTree>
    <p:extLst>
      <p:ext uri="{BB962C8B-B14F-4D97-AF65-F5344CB8AC3E}">
        <p14:creationId xmlns:p14="http://schemas.microsoft.com/office/powerpoint/2010/main" val="47526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 flipH="1" flipV="1">
            <a:off x="211180" y="195806"/>
            <a:ext cx="4006612" cy="6372098"/>
          </a:xfrm>
          <a:prstGeom prst="rect">
            <a:avLst/>
          </a:prstGeom>
          <a:solidFill>
            <a:srgbClr val="8ED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8477A75-E122-4721-94D5-5F14E8DC1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9" y="3915633"/>
            <a:ext cx="2808852" cy="2687721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87C6C9C-BE62-4FC9-8237-AFB2D26EA45A}"/>
              </a:ext>
            </a:extLst>
          </p:cNvPr>
          <p:cNvSpPr txBox="1">
            <a:spLocks/>
          </p:cNvSpPr>
          <p:nvPr/>
        </p:nvSpPr>
        <p:spPr>
          <a:xfrm>
            <a:off x="5008158" y="298855"/>
            <a:ext cx="3248227" cy="6457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Abrasivo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Humectante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Espumante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Edulcorante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Solvente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Detergente 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Agente terapéutico.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7F37AD8-D4BF-470B-BCDE-0E15C332E7BD}"/>
              </a:ext>
            </a:extLst>
          </p:cNvPr>
          <p:cNvSpPr/>
          <p:nvPr/>
        </p:nvSpPr>
        <p:spPr>
          <a:xfrm>
            <a:off x="8084519" y="5227623"/>
            <a:ext cx="359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entury Gothic (Cuerpo)"/>
                <a:ea typeface="+mn-ea"/>
                <a:cs typeface="+mn-cs"/>
              </a:rPr>
              <a:t>Lauril éter sulfato sódico (SLES)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(Cuerpo)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252A69-9929-4BB9-A202-5A2F53E096C4}"/>
              </a:ext>
            </a:extLst>
          </p:cNvPr>
          <p:cNvSpPr/>
          <p:nvPr/>
        </p:nvSpPr>
        <p:spPr>
          <a:xfrm>
            <a:off x="6770796" y="635318"/>
            <a:ext cx="558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rbonato de calcio (CaCO3)"/>
                <a:ea typeface="+mn-ea"/>
                <a:cs typeface="+mn-cs"/>
              </a:rPr>
              <a:t>Carbonato de calcio (CaCO3)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622A4A8-009D-4748-823C-B6F0407112A7}"/>
              </a:ext>
            </a:extLst>
          </p:cNvPr>
          <p:cNvSpPr/>
          <p:nvPr/>
        </p:nvSpPr>
        <p:spPr>
          <a:xfrm>
            <a:off x="6764845" y="253237"/>
            <a:ext cx="3703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Bicarbonato de sodio (NaHCO3)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816A2F-46FA-4892-B1EC-B01FAD13AB95}"/>
              </a:ext>
            </a:extLst>
          </p:cNvPr>
          <p:cNvSpPr/>
          <p:nvPr/>
        </p:nvSpPr>
        <p:spPr>
          <a:xfrm>
            <a:off x="9086020" y="6015620"/>
            <a:ext cx="2764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Fluoruro de sodio (NaF)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9CFF62-6010-40A3-A1D2-8CD1231DC380}"/>
              </a:ext>
            </a:extLst>
          </p:cNvPr>
          <p:cNvSpPr/>
          <p:nvPr/>
        </p:nvSpPr>
        <p:spPr>
          <a:xfrm>
            <a:off x="8148797" y="3275661"/>
            <a:ext cx="2494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Sorbitol – C6H8(OH)6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0F1ADEB-FBF4-40E1-A5E8-DDF8A3A29BB6}"/>
              </a:ext>
            </a:extLst>
          </p:cNvPr>
          <p:cNvSpPr/>
          <p:nvPr/>
        </p:nvSpPr>
        <p:spPr>
          <a:xfrm>
            <a:off x="8179657" y="4196126"/>
            <a:ext cx="264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Agua y alcohol etílico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3C7E864-2DC4-4000-A20C-C7354423C630}"/>
              </a:ext>
            </a:extLst>
          </p:cNvPr>
          <p:cNvSpPr/>
          <p:nvPr/>
        </p:nvSpPr>
        <p:spPr>
          <a:xfrm>
            <a:off x="8013699" y="1273502"/>
            <a:ext cx="1382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Glicerina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E93A276-1DD1-4178-AEAC-E16D60D9766A}"/>
              </a:ext>
            </a:extLst>
          </p:cNvPr>
          <p:cNvSpPr/>
          <p:nvPr/>
        </p:nvSpPr>
        <p:spPr>
          <a:xfrm>
            <a:off x="8046154" y="2302998"/>
            <a:ext cx="359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entury Gothic (Cuerpo)"/>
                <a:ea typeface="+mn-ea"/>
                <a:cs typeface="+mn-cs"/>
              </a:rPr>
              <a:t>Lauril éter sulfato sódico (SLES)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(Cuerpo)"/>
              <a:ea typeface="+mn-ea"/>
              <a:cs typeface="+mn-cs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-231554" y="320104"/>
            <a:ext cx="4749109" cy="10350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4F78A4-EA82-4DA4-B1BF-EFF6B3C6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54" y="320104"/>
            <a:ext cx="4088937" cy="1061814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008080"/>
                </a:solidFill>
              </a:rPr>
              <a:t>COMPOSICIÓN</a:t>
            </a:r>
            <a:r>
              <a:rPr lang="es-MX" dirty="0"/>
              <a:t> </a:t>
            </a:r>
          </a:p>
        </p:txBody>
      </p:sp>
      <p:pic>
        <p:nvPicPr>
          <p:cNvPr id="27" name="Picture 2" descr="C2MIL * MONICA: VERSION 10 - Canal mayorista primario para ...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06" y="320105"/>
            <a:ext cx="542933" cy="63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ibbon Horizontal Banner Design Svg Png Icon Free Download ...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5" y="2224998"/>
            <a:ext cx="4029653" cy="16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2FDA2B-9D03-443D-878F-564EA32B9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197" y="2560486"/>
            <a:ext cx="2630090" cy="1049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dirty="0">
                <a:solidFill>
                  <a:schemeClr val="bg1"/>
                </a:solidFill>
              </a:rPr>
              <a:t>Ingredientes presentes en la pasta de dientes</a:t>
            </a:r>
          </a:p>
        </p:txBody>
      </p:sp>
      <p:pic>
        <p:nvPicPr>
          <p:cNvPr id="29" name="Picture 2" descr="C2MIL * MONICA: VERSION 10 - Canal mayorista primario para ...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13" y="208937"/>
            <a:ext cx="378750" cy="75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032494" y="1169040"/>
            <a:ext cx="981205" cy="7366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032493" y="2174492"/>
            <a:ext cx="981205" cy="7366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032492" y="3140141"/>
            <a:ext cx="981205" cy="7366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064949" y="4078340"/>
            <a:ext cx="981205" cy="7366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056932" y="5043989"/>
            <a:ext cx="981205" cy="7366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5879"/>
          <a:stretch/>
        </p:blipFill>
        <p:spPr>
          <a:xfrm>
            <a:off x="7983220" y="5844436"/>
            <a:ext cx="981205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234" y="432699"/>
            <a:ext cx="6029818" cy="10364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815482" y="432699"/>
            <a:ext cx="4832574" cy="10350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080" y="460117"/>
            <a:ext cx="2965378" cy="908827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008080"/>
                </a:solidFill>
              </a:rPr>
              <a:t>Humectante</a:t>
            </a:r>
            <a:endParaRPr lang="es-MX" sz="32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542001-B487-4AC5-A42C-7D82A5ABFF21}"/>
              </a:ext>
            </a:extLst>
          </p:cNvPr>
          <p:cNvSpPr/>
          <p:nvPr/>
        </p:nvSpPr>
        <p:spPr>
          <a:xfrm>
            <a:off x="2423695" y="1364611"/>
            <a:ext cx="1616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Glicerina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6E10E6-0EB8-42CD-A0EB-B9620053AB33}"/>
              </a:ext>
            </a:extLst>
          </p:cNvPr>
          <p:cNvSpPr/>
          <p:nvPr/>
        </p:nvSpPr>
        <p:spPr>
          <a:xfrm>
            <a:off x="6976312" y="1368944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Lauril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éter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sulfato sódico (SLES)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07DC64E-6381-43ED-A09B-ED9E2C9B2989}"/>
              </a:ext>
            </a:extLst>
          </p:cNvPr>
          <p:cNvSpPr/>
          <p:nvPr/>
        </p:nvSpPr>
        <p:spPr>
          <a:xfrm>
            <a:off x="1005200" y="2206875"/>
            <a:ext cx="4453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 pasta dentro del tubo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 reseca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gracias a la presencia de la glicerina.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74D89B6-AB95-4B49-9AB0-F7090E0EDC8B}"/>
              </a:ext>
            </a:extLst>
          </p:cNvPr>
          <p:cNvSpPr txBox="1">
            <a:spLocks/>
          </p:cNvSpPr>
          <p:nvPr/>
        </p:nvSpPr>
        <p:spPr>
          <a:xfrm>
            <a:off x="6489355" y="460116"/>
            <a:ext cx="5746374" cy="908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Espumante y detergente  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24464B-599B-4C7B-8052-4D7ADEB6B4D0}"/>
              </a:ext>
            </a:extLst>
          </p:cNvPr>
          <p:cNvSpPr/>
          <p:nvPr/>
        </p:nvSpPr>
        <p:spPr>
          <a:xfrm>
            <a:off x="7095700" y="2206875"/>
            <a:ext cx="3882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 responsable de la formación de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espuma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al cepillarse los dientes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9421DDE-BE1F-4CAB-AD9B-6D630C18E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9" y="3695669"/>
            <a:ext cx="2602840" cy="2602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B2B8750-56CE-4236-83FF-B5419ED53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01" y="3576773"/>
            <a:ext cx="3724700" cy="209514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F13F706-868D-4F4F-AE09-38AD59A4E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37" y="3650858"/>
            <a:ext cx="2602841" cy="26028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30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3679713" y="189024"/>
            <a:ext cx="4832574" cy="10350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398" y="351335"/>
            <a:ext cx="1984910" cy="710419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008080"/>
                </a:solidFill>
              </a:rPr>
              <a:t>Abrasivo</a:t>
            </a:r>
            <a:r>
              <a:rPr lang="es-MX" sz="320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542001-B487-4AC5-A42C-7D82A5ABFF21}"/>
              </a:ext>
            </a:extLst>
          </p:cNvPr>
          <p:cNvSpPr/>
          <p:nvPr/>
        </p:nvSpPr>
        <p:spPr>
          <a:xfrm>
            <a:off x="422053" y="1224067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Bicarbonato de sodio (NaHCO3)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6AF3F9-F977-46C5-9528-4AE5F055C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3" y="4584333"/>
            <a:ext cx="3476441" cy="18154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F4725D1-7923-45C2-AE57-EE9C0603E5BC}"/>
              </a:ext>
            </a:extLst>
          </p:cNvPr>
          <p:cNvSpPr/>
          <p:nvPr/>
        </p:nvSpPr>
        <p:spPr>
          <a:xfrm>
            <a:off x="1885171" y="2508936"/>
            <a:ext cx="1417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Antiácido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B535228-236A-45BA-876E-EFDDE6907BAA}"/>
              </a:ext>
            </a:extLst>
          </p:cNvPr>
          <p:cNvSpPr/>
          <p:nvPr/>
        </p:nvSpPr>
        <p:spPr>
          <a:xfrm>
            <a:off x="1759275" y="3836429"/>
            <a:ext cx="1669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Regula el pH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6E10E6-0EB8-42CD-A0EB-B9620053AB33}"/>
              </a:ext>
            </a:extLst>
          </p:cNvPr>
          <p:cNvSpPr/>
          <p:nvPr/>
        </p:nvSpPr>
        <p:spPr>
          <a:xfrm>
            <a:off x="7328046" y="1224067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Carbonato de calcio (CaCO3)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F4E91B-1362-4FF4-8A25-0BDC8CF0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4" y="2432201"/>
            <a:ext cx="2292866" cy="165850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3D61C59-837C-488F-9A9A-99B9043D22CF}"/>
              </a:ext>
            </a:extLst>
          </p:cNvPr>
          <p:cNvSpPr/>
          <p:nvPr/>
        </p:nvSpPr>
        <p:spPr>
          <a:xfrm>
            <a:off x="7111014" y="2538693"/>
            <a:ext cx="4704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Aumentando la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fricción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 los dientes.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6166F8C-8004-4E91-9B71-F7B34E9BA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16" y="4235335"/>
            <a:ext cx="2205204" cy="2205204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B725177-FDEA-4A02-B5BC-B83D41ADE14D}"/>
              </a:ext>
            </a:extLst>
          </p:cNvPr>
          <p:cNvSpPr/>
          <p:nvPr/>
        </p:nvSpPr>
        <p:spPr>
          <a:xfrm>
            <a:off x="7328046" y="3598752"/>
            <a:ext cx="482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Promueve la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exfoliación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 la capa más externa de los dientes.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A76F68A-B506-4C25-84FC-EB6391F23111}"/>
              </a:ext>
            </a:extLst>
          </p:cNvPr>
          <p:cNvSpPr/>
          <p:nvPr/>
        </p:nvSpPr>
        <p:spPr>
          <a:xfrm>
            <a:off x="7553811" y="5056193"/>
            <a:ext cx="38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Eliminando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la placa bacteriana.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977" y="1622919"/>
            <a:ext cx="766372" cy="10651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976" y="2796365"/>
            <a:ext cx="766372" cy="106517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3695" y="1593162"/>
            <a:ext cx="766372" cy="106517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0089" y="2728866"/>
            <a:ext cx="766372" cy="106517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1947" y="4154561"/>
            <a:ext cx="766372" cy="10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6933118" y="265650"/>
            <a:ext cx="4832574" cy="10350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755373" y="265650"/>
            <a:ext cx="4832574" cy="10350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466" y="328757"/>
            <a:ext cx="2965378" cy="908827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008080"/>
                </a:solidFill>
              </a:rPr>
              <a:t>Detergente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542001-B487-4AC5-A42C-7D82A5ABFF21}"/>
              </a:ext>
            </a:extLst>
          </p:cNvPr>
          <p:cNvSpPr/>
          <p:nvPr/>
        </p:nvSpPr>
        <p:spPr>
          <a:xfrm>
            <a:off x="1398787" y="1177349"/>
            <a:ext cx="3545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Sorbitol – C6H8(OH)6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6E10E6-0EB8-42CD-A0EB-B9620053AB33}"/>
              </a:ext>
            </a:extLst>
          </p:cNvPr>
          <p:cNvSpPr/>
          <p:nvPr/>
        </p:nvSpPr>
        <p:spPr>
          <a:xfrm>
            <a:off x="7767881" y="1155583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Agua y alcohol etílico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74D89B6-AB95-4B49-9AB0-F7090E0EDC8B}"/>
              </a:ext>
            </a:extLst>
          </p:cNvPr>
          <p:cNvSpPr txBox="1">
            <a:spLocks/>
          </p:cNvSpPr>
          <p:nvPr/>
        </p:nvSpPr>
        <p:spPr>
          <a:xfrm>
            <a:off x="8393938" y="311844"/>
            <a:ext cx="1910933" cy="908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Solvente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1331842" y="2012103"/>
            <a:ext cx="3392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ustancia es responsable por el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dulce sabor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la pasta de dientes.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75B74C0-1C1B-4829-8C52-DBDA84171A86}"/>
              </a:ext>
            </a:extLst>
          </p:cNvPr>
          <p:cNvSpPr/>
          <p:nvPr/>
        </p:nvSpPr>
        <p:spPr>
          <a:xfrm>
            <a:off x="7341707" y="1986272"/>
            <a:ext cx="4015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Responsables de la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disolución de los ingredientes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formando una pasta homogénea.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3B3EE06-44CD-42C7-9106-31D15A9FC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62" y="3335542"/>
            <a:ext cx="2408316" cy="240831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3AD55D-B763-4765-837B-98CA48EB4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32" y="4068602"/>
            <a:ext cx="2724897" cy="193297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EB68448-5B14-432E-8372-D0ADB58A6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22" y="3588663"/>
            <a:ext cx="2199270" cy="24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9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169012" y="238433"/>
            <a:ext cx="5174880" cy="103504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A6E10E6-0EB8-42CD-A0EB-B9620053AB33}"/>
              </a:ext>
            </a:extLst>
          </p:cNvPr>
          <p:cNvSpPr/>
          <p:nvPr/>
        </p:nvSpPr>
        <p:spPr>
          <a:xfrm>
            <a:off x="1201977" y="1249671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Fluoruro de sodio (NaF)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74D89B6-AB95-4B49-9AB0-F7090E0EDC8B}"/>
              </a:ext>
            </a:extLst>
          </p:cNvPr>
          <p:cNvSpPr txBox="1">
            <a:spLocks/>
          </p:cNvSpPr>
          <p:nvPr/>
        </p:nvSpPr>
        <p:spPr>
          <a:xfrm>
            <a:off x="602880" y="356391"/>
            <a:ext cx="4307144" cy="779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Agente terapéutico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603B004-E61F-4258-BAA3-C79EE03DDDAD}"/>
              </a:ext>
            </a:extLst>
          </p:cNvPr>
          <p:cNvSpPr/>
          <p:nvPr/>
        </p:nvSpPr>
        <p:spPr>
          <a:xfrm>
            <a:off x="1241845" y="1951672"/>
            <a:ext cx="3904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Reacciona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con el fosfato de calcio presente en los dientes.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4BBD3E2-8033-40B0-8BBC-76A2F5ED808F}"/>
              </a:ext>
            </a:extLst>
          </p:cNvPr>
          <p:cNvSpPr/>
          <p:nvPr/>
        </p:nvSpPr>
        <p:spPr>
          <a:xfrm>
            <a:off x="5265112" y="1822782"/>
            <a:ext cx="304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Formar fluoropatita (sustancia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protección contra la caries dental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8867195-5799-44C2-977C-E1C31D3B8610}"/>
              </a:ext>
            </a:extLst>
          </p:cNvPr>
          <p:cNvSpPr/>
          <p:nvPr/>
        </p:nvSpPr>
        <p:spPr>
          <a:xfrm>
            <a:off x="1078205" y="4622259"/>
            <a:ext cx="4231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Inhibe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la acción de las bacterias.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6CDB706-57D0-4AFB-843A-A2525E6BFF2B}"/>
              </a:ext>
            </a:extLst>
          </p:cNvPr>
          <p:cNvSpPr/>
          <p:nvPr/>
        </p:nvSpPr>
        <p:spPr>
          <a:xfrm>
            <a:off x="1358989" y="3553198"/>
            <a:ext cx="3140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Componente importante.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EFBA503-966F-4AD0-B4C3-02713CF1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2" y="135086"/>
            <a:ext cx="4368998" cy="436899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119A774-BB43-4FF7-AA98-966983948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49" y="4657715"/>
            <a:ext cx="2133310" cy="213331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3266" y="2501641"/>
            <a:ext cx="766372" cy="106517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3266" y="3739807"/>
            <a:ext cx="766372" cy="1065176"/>
          </a:xfrm>
          <a:prstGeom prst="rect">
            <a:avLst/>
          </a:prstGeom>
        </p:spPr>
      </p:pic>
      <p:pic>
        <p:nvPicPr>
          <p:cNvPr id="10242" name="Picture 2" descr="C2MIL * MONICA: VERSION 10 - Canal mayorista primario para ...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59" y="1511281"/>
            <a:ext cx="542933" cy="17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lime Bacteria | SimpleWater Tap Scor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91">
            <a:off x="4844548" y="2876355"/>
            <a:ext cx="2140855" cy="213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oothpaste Toothbrush GIF by jasnim - Find &amp;amp; Share on GIPHY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28" y="315415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1856700" y="339200"/>
            <a:ext cx="8478599" cy="12376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5116" y="642594"/>
            <a:ext cx="7450183" cy="630882"/>
          </a:xfrm>
        </p:spPr>
        <p:txBody>
          <a:bodyPr>
            <a:normAutofit fontScale="90000"/>
          </a:bodyPr>
          <a:lstStyle/>
          <a:p>
            <a:r>
              <a:rPr lang="es-MX" sz="4000" b="1" dirty="0">
                <a:solidFill>
                  <a:schemeClr val="accent4">
                    <a:lumMod val="75000"/>
                  </a:schemeClr>
                </a:solidFill>
              </a:rPr>
              <a:t>CARACTERÍSTICAS QUÍMICAS</a:t>
            </a:r>
          </a:p>
        </p:txBody>
      </p:sp>
      <p:pic>
        <p:nvPicPr>
          <p:cNvPr id="6" name="Picture 4" descr="Resultado de imagen de pasta dental en la quimic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4" y="3925537"/>
            <a:ext cx="2635752" cy="26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do de imagen de fluor tabla period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34" y="3925536"/>
            <a:ext cx="1789866" cy="26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n de triclosa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64" y="4336795"/>
            <a:ext cx="4273698" cy="194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98133" y="1880264"/>
            <a:ext cx="4518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Silica hidratada: </a:t>
            </a:r>
            <a:r>
              <a:rPr lang="es-ES" sz="2800" dirty="0">
                <a:solidFill>
                  <a:prstClr val="black"/>
                </a:solidFill>
              </a:rPr>
              <a:t>Aporta color blanco a la dentadura.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988121" y="1880264"/>
            <a:ext cx="431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Triclosán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s-ES" sz="2800" dirty="0">
                <a:solidFill>
                  <a:prstClr val="black"/>
                </a:solidFill>
              </a:rPr>
              <a:t>Agente antibacteriano y fungicida. </a:t>
            </a:r>
          </a:p>
        </p:txBody>
      </p:sp>
      <p:pic>
        <p:nvPicPr>
          <p:cNvPr id="12" name="Picture 2" descr="Resultado de imagen de pasta dental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938" y="861359"/>
            <a:ext cx="2489062" cy="16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de sorbitol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26737"/>
          <a:stretch/>
        </p:blipFill>
        <p:spPr bwMode="auto">
          <a:xfrm>
            <a:off x="1074960" y="1599030"/>
            <a:ext cx="3914486" cy="17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de hidroxido sodico para que se u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96" y="2823705"/>
            <a:ext cx="3401437" cy="270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Resultado de imagen de silica hidratada en pasta den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00" y="4675541"/>
            <a:ext cx="3614606" cy="189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048689" y="235814"/>
            <a:ext cx="4398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Sorbitol: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dirty="0">
                <a:solidFill>
                  <a:prstClr val="black"/>
                </a:solidFill>
              </a:rPr>
              <a:t>Aporta humedad y dulcifica la pasta dentífrica.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92780" y="1009742"/>
            <a:ext cx="5601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Hidróxido sódico: </a:t>
            </a:r>
            <a:r>
              <a:rPr lang="es-ES" sz="2800" dirty="0">
                <a:solidFill>
                  <a:prstClr val="black"/>
                </a:solidFill>
              </a:rPr>
              <a:t>Limpia los dientes. En grandes dosis puede llegar a ser abrasiva.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48689" y="3290546"/>
            <a:ext cx="4518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Silica hidratada: </a:t>
            </a:r>
            <a:r>
              <a:rPr lang="es-ES" sz="2800" dirty="0">
                <a:solidFill>
                  <a:prstClr val="black"/>
                </a:solidFill>
              </a:rPr>
              <a:t>Aporta color blanco a la dentadura.</a:t>
            </a:r>
          </a:p>
        </p:txBody>
      </p:sp>
    </p:spTree>
    <p:extLst>
      <p:ext uri="{BB962C8B-B14F-4D97-AF65-F5344CB8AC3E}">
        <p14:creationId xmlns:p14="http://schemas.microsoft.com/office/powerpoint/2010/main" val="8461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Fondos Azules Abstractos Gratis En Hd Gratis Para ...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78998" y="1246297"/>
            <a:ext cx="6388842" cy="43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294974" y="330684"/>
            <a:ext cx="4168065" cy="1259067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077" y1="23188" x2="35077" y2="23188"/>
                        <a14:foregroundMark x1="5538" y1="3140" x2="5538" y2="3140"/>
                        <a14:foregroundMark x1="1538" y1="68357" x2="1538" y2="68357"/>
                        <a14:foregroundMark x1="56462" y1="74638" x2="56462" y2="74638"/>
                        <a14:foregroundMark x1="58923" y1="85266" x2="58923" y2="85266"/>
                        <a14:foregroundMark x1="64000" y1="90097" x2="64000" y2="90097"/>
                        <a14:foregroundMark x1="67538" y1="94203" x2="67538" y2="94203"/>
                        <a14:foregroundMark x1="73231" y1="94686" x2="73231" y2="94686"/>
                        <a14:foregroundMark x1="96462" y1="27778" x2="96462" y2="27778"/>
                        <a14:foregroundMark x1="55846" y1="15700" x2="55846" y2="15700"/>
                        <a14:foregroundMark x1="97385" y1="43237" x2="97385" y2="43237"/>
                        <a14:foregroundMark x1="97077" y1="58454" x2="97077" y2="58454"/>
                        <a14:foregroundMark x1="94154" y1="66425" x2="94154" y2="66425"/>
                        <a14:foregroundMark x1="84000" y1="70048" x2="84000" y2="70048"/>
                        <a14:foregroundMark x1="74000" y1="71981" x2="74000" y2="71981"/>
                        <a14:foregroundMark x1="68000" y1="78502" x2="68000" y2="78502"/>
                        <a14:foregroundMark x1="68923" y1="87440" x2="68923" y2="87440"/>
                        <a14:foregroundMark x1="72308" y1="91063" x2="72308" y2="91063"/>
                        <a14:foregroundMark x1="76308" y1="95169" x2="76308" y2="95169"/>
                        <a14:foregroundMark x1="2615" y1="25362" x2="2615" y2="25362"/>
                        <a14:foregroundMark x1="8308" y1="15700" x2="8308" y2="15700"/>
                        <a14:foregroundMark x1="52462" y1="50483" x2="52462" y2="50483"/>
                        <a14:foregroundMark x1="13231" y1="67874" x2="13231" y2="67874"/>
                        <a14:foregroundMark x1="24615" y1="72705" x2="56615" y2="74155"/>
                        <a14:foregroundMark x1="55231" y1="75362" x2="58154" y2="85749"/>
                        <a14:foregroundMark x1="58154" y1="85749" x2="58154" y2="85749"/>
                        <a14:foregroundMark x1="58154" y1="87440" x2="66923" y2="93720"/>
                        <a14:foregroundMark x1="5231" y1="4106" x2="1231" y2="68357"/>
                        <a14:foregroundMark x1="5538" y1="4106" x2="55846" y2="15217"/>
                        <a14:foregroundMark x1="55231" y1="16425" x2="96462" y2="26329"/>
                        <a14:foregroundMark x1="96154" y1="29952" x2="95692" y2="31643"/>
                        <a14:foregroundMark x1="75385" y1="21981" x2="96000" y2="29952"/>
                        <a14:foregroundMark x1="96154" y1="30435" x2="96769" y2="55797"/>
                        <a14:foregroundMark x1="96154" y1="58937" x2="93385" y2="66184"/>
                        <a14:foregroundMark x1="94154" y1="65700" x2="84769" y2="69565"/>
                        <a14:foregroundMark x1="84308" y1="70531" x2="74000" y2="74638"/>
                        <a14:foregroundMark x1="83692" y1="69565" x2="63846" y2="72222"/>
                        <a14:foregroundMark x1="615" y1="67391" x2="41077" y2="72222"/>
                        <a14:foregroundMark x1="92769" y1="40580" x2="93385" y2="5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3664123"/>
            <a:ext cx="4328159" cy="2756704"/>
          </a:xfrm>
        </p:spPr>
      </p:pic>
      <p:pic>
        <p:nvPicPr>
          <p:cNvPr id="15364" name="Picture 4" descr="¿Son mejores los dentífricos con flúor o sin flúor? - DosFarm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3" y="1342228"/>
            <a:ext cx="1634979" cy="10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óxico: El Fluoruro en la Pasta Dentíffica | The Natural Lab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4784995"/>
            <a:ext cx="2106056" cy="21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Veneno Peligro Ecología La · Gráficos vectoriales grati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5" y="3023601"/>
            <a:ext cx="2492300" cy="34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401966" y="438912"/>
            <a:ext cx="3954082" cy="59897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 rot="354401">
            <a:off x="7314122" y="4538551"/>
            <a:ext cx="3438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“La dosis hace el veneno”</a:t>
            </a:r>
          </a:p>
          <a:p>
            <a:endParaRPr lang="es-MX" sz="2000" b="1" dirty="0"/>
          </a:p>
          <a:p>
            <a:r>
              <a:rPr lang="es-MX" sz="2000" b="1" dirty="0"/>
              <a:t>-Paraselso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7051" y="425523"/>
            <a:ext cx="3683909" cy="966749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4">
                    <a:lumMod val="75000"/>
                  </a:schemeClr>
                </a:solidFill>
              </a:rPr>
              <a:t>¿Es peligrosa?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667486" y="482160"/>
            <a:ext cx="520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solidFill>
                <a:srgbClr val="000099"/>
              </a:solidFill>
            </a:endParaRPr>
          </a:p>
          <a:p>
            <a:r>
              <a:rPr lang="es-MX" dirty="0">
                <a:solidFill>
                  <a:srgbClr val="000099"/>
                </a:solidFill>
              </a:rPr>
              <a:t>Un tubo de pasta dental de 4.6 onzas (136 ml) contiene aproximadamente 152 mg de NaF. </a:t>
            </a:r>
          </a:p>
          <a:p>
            <a:endParaRPr lang="es-MX" dirty="0">
              <a:solidFill>
                <a:srgbClr val="000099"/>
              </a:solidFill>
            </a:endParaRPr>
          </a:p>
          <a:p>
            <a:r>
              <a:rPr lang="es-MX" dirty="0">
                <a:solidFill>
                  <a:srgbClr val="000099"/>
                </a:solidFill>
              </a:rPr>
              <a:t>Una persona que pesa 160 libras (72.575 kg) tendría que comer 33 tubos de pasta de dientes a la vez para experimentar los efectos tóxicos del fluoruro de sodio.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7002" y="2521838"/>
            <a:ext cx="32657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 fluoruro es seguro en pequeñas cantidades pero dosis no recomendadas puede provocar debilitamiento de dientes y huesos.</a:t>
            </a:r>
            <a:r>
              <a:rPr lang="es-MX" dirty="0">
                <a:solidFill>
                  <a:srgbClr val="000099"/>
                </a:solidFill>
              </a:rPr>
              <a:t> </a:t>
            </a:r>
          </a:p>
          <a:p>
            <a:endParaRPr lang="es-MX" dirty="0">
              <a:solidFill>
                <a:srgbClr val="000099"/>
              </a:solidFill>
            </a:endParaRPr>
          </a:p>
          <a:p>
            <a:r>
              <a:rPr lang="es-MX" dirty="0">
                <a:solidFill>
                  <a:srgbClr val="000099"/>
                </a:solidFill>
              </a:rPr>
              <a:t>Dosis letal de NaF: 70-140 mg/kg </a:t>
            </a:r>
          </a:p>
          <a:p>
            <a:endParaRPr lang="es-MX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7" y="438912"/>
            <a:ext cx="2418205" cy="24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artoon y comic en png: bordes y marcos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47">
            <a:off x="343088" y="1317849"/>
            <a:ext cx="5364034" cy="54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659161" y="122657"/>
            <a:ext cx="10301755" cy="15193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220" y="382461"/>
            <a:ext cx="9933635" cy="1024354"/>
          </a:xfrm>
        </p:spPr>
        <p:txBody>
          <a:bodyPr>
            <a:normAutofit/>
          </a:bodyPr>
          <a:lstStyle/>
          <a:p>
            <a:pPr algn="ctr"/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SOBREDOSIS DE DENTRÍFICO</a:t>
            </a:r>
          </a:p>
        </p:txBody>
      </p:sp>
      <p:pic>
        <p:nvPicPr>
          <p:cNvPr id="5" name="Picture 2" descr="FLUOR bottle 150ml (Fluoride) - Mimasa If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306" y="1406815"/>
            <a:ext cx="3604538" cy="48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3220" y="2692030"/>
            <a:ext cx="4342734" cy="3743268"/>
          </a:xfrm>
        </p:spPr>
        <p:txBody>
          <a:bodyPr>
            <a:noAutofit/>
          </a:bodyPr>
          <a:lstStyle/>
          <a:p>
            <a:r>
              <a:rPr lang="es-MX" dirty="0"/>
              <a:t>Convulsiones</a:t>
            </a:r>
          </a:p>
          <a:p>
            <a:r>
              <a:rPr lang="es-MX" dirty="0"/>
              <a:t>Diarrea</a:t>
            </a:r>
          </a:p>
          <a:p>
            <a:r>
              <a:rPr lang="es-MX" dirty="0"/>
              <a:t>Dificultad respiratoria y babeo</a:t>
            </a:r>
          </a:p>
          <a:p>
            <a:r>
              <a:rPr lang="es-MX" dirty="0"/>
              <a:t>Ataque cardíaco</a:t>
            </a:r>
          </a:p>
          <a:p>
            <a:r>
              <a:rPr lang="es-MX" dirty="0"/>
              <a:t>Sabor a jabón o a sal en la boca</a:t>
            </a:r>
          </a:p>
          <a:p>
            <a:r>
              <a:rPr lang="es-MX" dirty="0"/>
              <a:t>Frecuencia cardíaca lenta</a:t>
            </a:r>
          </a:p>
          <a:p>
            <a:r>
              <a:rPr lang="es-MX" dirty="0"/>
              <a:t>Shock y temblores</a:t>
            </a:r>
          </a:p>
          <a:p>
            <a:r>
              <a:rPr lang="es-MX" dirty="0"/>
              <a:t>Vómitos</a:t>
            </a:r>
          </a:p>
          <a:p>
            <a:r>
              <a:rPr lang="es-MX" dirty="0"/>
              <a:t>Debilidad</a:t>
            </a:r>
          </a:p>
        </p:txBody>
      </p:sp>
      <p:sp>
        <p:nvSpPr>
          <p:cNvPr id="6" name="CuadroTexto 5"/>
          <p:cNvSpPr txBox="1"/>
          <p:nvPr/>
        </p:nvSpPr>
        <p:spPr>
          <a:xfrm flipH="1">
            <a:off x="2226710" y="2066076"/>
            <a:ext cx="157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Síntomas</a:t>
            </a:r>
          </a:p>
        </p:txBody>
      </p:sp>
    </p:spTree>
    <p:extLst>
      <p:ext uri="{BB962C8B-B14F-4D97-AF65-F5344CB8AC3E}">
        <p14:creationId xmlns:p14="http://schemas.microsoft.com/office/powerpoint/2010/main" val="31179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9" y="658368"/>
            <a:ext cx="12070502" cy="25725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9008" y="1334935"/>
            <a:ext cx="10058400" cy="1219378"/>
          </a:xfrm>
        </p:spPr>
        <p:txBody>
          <a:bodyPr>
            <a:normAutofit/>
          </a:bodyPr>
          <a:lstStyle/>
          <a:p>
            <a:r>
              <a:rPr lang="es-MX" sz="8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SOPA DE LETRAS</a:t>
            </a:r>
          </a:p>
        </p:txBody>
      </p:sp>
      <p:pic>
        <p:nvPicPr>
          <p:cNvPr id="1026" name="Picture 2" descr="Beautifully Illustrated Animated GIFs Of Flowers, Food ...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03" y="1515251"/>
            <a:ext cx="5219637" cy="642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625764" y="1278571"/>
            <a:ext cx="10785926" cy="1823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4834" y="1504570"/>
            <a:ext cx="10058400" cy="1371600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DE LA PASTA DENTAL</a:t>
            </a:r>
          </a:p>
        </p:txBody>
      </p:sp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" b="98045" l="2449" r="98776">
                        <a14:foregroundMark x1="24796" y1="88465" x2="24796" y2="88465"/>
                        <a14:foregroundMark x1="8367" y1="88661" x2="42959" y2="83675"/>
                        <a14:foregroundMark x1="6122" y1="64125" x2="90816" y2="4790"/>
                        <a14:foregroundMark x1="5612" y1="46041" x2="24286" y2="48192"/>
                        <a14:foregroundMark x1="17653" y1="44575" x2="28265" y2="35973"/>
                        <a14:foregroundMark x1="25102" y1="85826" x2="26837" y2="87292"/>
                        <a14:foregroundMark x1="61122" y1="31476" x2="80510" y2="20626"/>
                        <a14:foregroundMark x1="6020" y1="59238" x2="5612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51" y="2670109"/>
            <a:ext cx="376695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85462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6" y="972653"/>
            <a:ext cx="7090561" cy="50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Marcador de contenido 9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7" y="1112576"/>
            <a:ext cx="7033003" cy="4878527"/>
          </a:xfrm>
        </p:spPr>
      </p:pic>
    </p:spTree>
    <p:extLst>
      <p:ext uri="{BB962C8B-B14F-4D97-AF65-F5344CB8AC3E}">
        <p14:creationId xmlns:p14="http://schemas.microsoft.com/office/powerpoint/2010/main" val="42656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1" y="1268488"/>
            <a:ext cx="6994253" cy="4870343"/>
          </a:xfrm>
        </p:spPr>
      </p:pic>
      <p:sp>
        <p:nvSpPr>
          <p:cNvPr id="4" name="CuadroTexto 3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7" y="1021287"/>
            <a:ext cx="6942359" cy="5083678"/>
          </a:xfrm>
        </p:spPr>
      </p:pic>
      <p:sp>
        <p:nvSpPr>
          <p:cNvPr id="4" name="CuadroTexto 3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1" y="1114131"/>
            <a:ext cx="6798334" cy="4896703"/>
          </a:xfrm>
        </p:spPr>
      </p:pic>
      <p:sp>
        <p:nvSpPr>
          <p:cNvPr id="4" name="CuadroTexto 3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2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088406" y="111257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HORIZONTALES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¿Qué ingrediente contienen hoy en día las pastas dentales más comerciales?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¿Cuántos tubos de pasta dental se necesitan en promedio para matar a una persona?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Marcador de contenido 12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29" y="946991"/>
            <a:ext cx="6449371" cy="4700774"/>
          </a:xfrm>
        </p:spPr>
      </p:pic>
      <p:sp>
        <p:nvSpPr>
          <p:cNvPr id="14" name="CuadroTexto 13"/>
          <p:cNvSpPr txBox="1"/>
          <p:nvPr/>
        </p:nvSpPr>
        <p:spPr>
          <a:xfrm>
            <a:off x="8579224" y="510988"/>
            <a:ext cx="267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PREGUNTAS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088406" y="352236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VÉRTICALES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 ¿Qué sustancia es la responsable del dulce sabor de la pasta dental?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¿Qué sustancia aporta color blanco a la dentadura?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5. ¿De qué se encargan los ingenieros químicos en el proceso de fabricación?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RACIAS POR SU ATENCION - KEEP CALM AND CARRY ON Image ...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36" y="234008"/>
            <a:ext cx="5477129" cy="63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hat Are Teeth Made Of? - All Kids Pediatric Dentist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5DAD2"/>
              </a:clrFrom>
              <a:clrTo>
                <a:srgbClr val="A5DA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389" y="3677194"/>
            <a:ext cx="5339582" cy="35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" y="347774"/>
            <a:ext cx="9691091" cy="68071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3487" y="231820"/>
            <a:ext cx="1803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Hace 4,000 años los antiguos egipcios crearon el clisterate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27231" y="273407"/>
            <a:ext cx="1654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Los griegos romanos mejoraron las recetas </a:t>
            </a:r>
          </a:p>
        </p:txBody>
      </p:sp>
      <p:pic>
        <p:nvPicPr>
          <p:cNvPr id="5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24785" r="6172" b="19537"/>
          <a:stretch/>
        </p:blipFill>
        <p:spPr>
          <a:xfrm>
            <a:off x="2540992" y="1432149"/>
            <a:ext cx="6556858" cy="3288064"/>
          </a:xfrm>
        </p:spPr>
      </p:pic>
      <p:sp>
        <p:nvSpPr>
          <p:cNvPr id="8" name="CuadroTexto 7"/>
          <p:cNvSpPr txBox="1"/>
          <p:nvPr/>
        </p:nvSpPr>
        <p:spPr>
          <a:xfrm>
            <a:off x="4767943" y="231820"/>
            <a:ext cx="1654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el siglo IX Ziryab inventó otro tipo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15127" y="258537"/>
            <a:ext cx="1654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 empezó la producción de pasta en grandes cantidades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497400" y="2212662"/>
            <a:ext cx="189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1860 se reveló la receta de la pasta casera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389086" y="258537"/>
            <a:ext cx="2111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1850 aparece en Europa nueva pasta de dientes en un tarro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790406" y="4125294"/>
            <a:ext cx="1937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1873 Colgate comenzó la producción de pasta dentífrica en frascos.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325265" y="4937718"/>
            <a:ext cx="2197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Hasta 1945 las pastas con jabón se sustituyeron por lauril éter sulfato de sodio.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333133" y="4937718"/>
            <a:ext cx="1908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1914 se introduce el flúor como elemento contra caries.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877057" y="5108072"/>
            <a:ext cx="1899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Los dientríficos han incluido blanqueadores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27856" y="2531446"/>
            <a:ext cx="1956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Hoy en día los dientífricos normalmente contienen fluoruro, colorantes y sabores.</a:t>
            </a:r>
          </a:p>
        </p:txBody>
      </p:sp>
      <p:pic>
        <p:nvPicPr>
          <p:cNvPr id="2054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>
            <a:off x="1627752" y="539500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rot="5400000">
            <a:off x="9930953" y="3475143"/>
            <a:ext cx="712305" cy="5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rot="5400000">
            <a:off x="9822248" y="1521017"/>
            <a:ext cx="929716" cy="5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>
            <a:off x="8487794" y="543899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>
            <a:off x="6155132" y="540050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>
            <a:off x="3822470" y="540050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flipH="1">
            <a:off x="3447191" y="5307609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flipH="1">
            <a:off x="6344364" y="5307609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flipH="1">
            <a:off x="8784816" y="5211881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Azul Lindo Flechas Creative Flechas Las Flechas De La ..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3194" r="17352" b="32605"/>
          <a:stretch/>
        </p:blipFill>
        <p:spPr bwMode="auto">
          <a:xfrm rot="1838266" flipH="1">
            <a:off x="972465" y="4680487"/>
            <a:ext cx="1005590" cy="5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4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37364"/>
          <a:stretch/>
        </p:blipFill>
        <p:spPr>
          <a:xfrm>
            <a:off x="2547257" y="166434"/>
            <a:ext cx="6335486" cy="10927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459" y="3610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PASTA DENTAL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70468" y="2107084"/>
            <a:ext cx="265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FLÚOR    (NaF)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88364" y="2152161"/>
            <a:ext cx="293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ACEITES ESENCIALES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208721" y="3344593"/>
            <a:ext cx="28913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Blanquea los dientes sin dañar el esmalte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Suplemento de calcio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Reduce la acidez de la boca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Cuidado de encías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664068" y="3090240"/>
            <a:ext cx="334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Frenan la placa bacteriana.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Favorecen el depósito de minerales durante el período de pH neutro.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532321" y="5280910"/>
            <a:ext cx="3612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Función tiroidea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Síntesis de colágeno en el cuerpo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Daño cerebral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Coeficiente intelectual de los niños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470330" y="4575285"/>
            <a:ext cx="167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Consecuencias:</a:t>
            </a:r>
          </a:p>
        </p:txBody>
      </p:sp>
      <p:pic>
        <p:nvPicPr>
          <p:cNvPr id="1026" name="Picture 2" descr="https://secureservercdn.net/198.71.233.197/om4.172.myftpupload.com/wp-content/uploads/2019/03/DSC06900-300x1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45031" r="35394" b="7275"/>
          <a:stretch/>
        </p:blipFill>
        <p:spPr bwMode="auto">
          <a:xfrm>
            <a:off x="9359303" y="2597796"/>
            <a:ext cx="1907433" cy="10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1" y="2204525"/>
            <a:ext cx="2568262" cy="12263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8000" l="27250" r="64750">
                        <a14:foregroundMark x1="41500" y1="6750" x2="60000" y2="7750"/>
                        <a14:foregroundMark x1="43500" y1="70500" x2="47750" y2="88750"/>
                        <a14:foregroundMark x1="43750" y1="88000" x2="53500" y2="88000"/>
                        <a14:foregroundMark x1="38000" y1="4000" x2="37000" y2="3250"/>
                        <a14:backgroundMark x1="52250" y1="4000" x2="53250" y2="3250"/>
                        <a14:backgroundMark x1="43750" y1="5250" x2="45750" y2="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33" y="3998938"/>
            <a:ext cx="2042371" cy="204237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805972" y="4545202"/>
            <a:ext cx="167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Consecuencias: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188364" y="5474985"/>
            <a:ext cx="361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 previene las caries si no se le da un uso constante.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3591">
            <a:off x="3309714" y="1045761"/>
            <a:ext cx="1297173" cy="106517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8252">
            <a:off x="6563671" y="1118843"/>
            <a:ext cx="1185021" cy="106517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7232" y="2440971"/>
            <a:ext cx="969998" cy="106517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069" y="4342874"/>
            <a:ext cx="1006324" cy="106517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3739" y="2379605"/>
            <a:ext cx="969998" cy="106517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3739" y="4457398"/>
            <a:ext cx="969998" cy="10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6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8609" r="22800" b="14592"/>
          <a:stretch/>
        </p:blipFill>
        <p:spPr>
          <a:xfrm>
            <a:off x="9677074" y="4815587"/>
            <a:ext cx="1972957" cy="18691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0" y="264794"/>
            <a:ext cx="6270117" cy="62701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6" b="41157"/>
          <a:stretch/>
        </p:blipFill>
        <p:spPr>
          <a:xfrm>
            <a:off x="14839" y="5328011"/>
            <a:ext cx="6690778" cy="9224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8609" r="22800" b="14592"/>
          <a:stretch/>
        </p:blipFill>
        <p:spPr>
          <a:xfrm>
            <a:off x="6344762" y="1245569"/>
            <a:ext cx="2073200" cy="1964084"/>
          </a:xfrm>
          <a:prstGeom prst="rect">
            <a:avLst/>
          </a:prstGeom>
        </p:spPr>
      </p:pic>
      <p:sp>
        <p:nvSpPr>
          <p:cNvPr id="11" name="Recortar y redondear rectángulo de esquina sencilla 10"/>
          <p:cNvSpPr/>
          <p:nvPr/>
        </p:nvSpPr>
        <p:spPr>
          <a:xfrm>
            <a:off x="6645568" y="1564351"/>
            <a:ext cx="1560576" cy="1255776"/>
          </a:xfrm>
          <a:prstGeom prst="snip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0099"/>
                </a:solidFill>
              </a:rPr>
              <a:t>Descarga de materias primas.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9887404" y="5328011"/>
            <a:ext cx="1645920" cy="7923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0099"/>
                </a:solidFill>
              </a:rPr>
              <a:t>Envasado.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8609" r="22800" b="14592"/>
          <a:stretch/>
        </p:blipFill>
        <p:spPr>
          <a:xfrm>
            <a:off x="7539969" y="2528827"/>
            <a:ext cx="1967805" cy="1864237"/>
          </a:xfrm>
          <a:prstGeom prst="rect">
            <a:avLst/>
          </a:prstGeom>
        </p:spPr>
      </p:pic>
      <p:sp>
        <p:nvSpPr>
          <p:cNvPr id="12" name="Redondear rectángulo de esquina del mismo lado 11"/>
          <p:cNvSpPr/>
          <p:nvPr/>
        </p:nvSpPr>
        <p:spPr>
          <a:xfrm>
            <a:off x="7690244" y="2928837"/>
            <a:ext cx="1667254" cy="1199195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0099"/>
                </a:solidFill>
              </a:rPr>
              <a:t>Mezcla de los ingredientes</a:t>
            </a:r>
          </a:p>
          <a:p>
            <a:pPr algn="ctr"/>
            <a:endParaRPr lang="es-MX" dirty="0">
              <a:solidFill>
                <a:srgbClr val="000099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8609" r="22800" b="14592"/>
          <a:stretch/>
        </p:blipFill>
        <p:spPr>
          <a:xfrm>
            <a:off x="8691505" y="3617745"/>
            <a:ext cx="1933087" cy="1831345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8804015" y="3918801"/>
            <a:ext cx="1859538" cy="11547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0099"/>
                </a:solidFill>
              </a:rPr>
              <a:t>Transporte a cámaras presurizadas.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2874" y="5181600"/>
            <a:ext cx="6285030" cy="1280441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 FABRICA?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012FDA2B-9D03-443D-878F-564EA32B9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17" y="428210"/>
            <a:ext cx="5145007" cy="7606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Pasos para la fabricación de la pasta dental</a:t>
            </a:r>
          </a:p>
        </p:txBody>
      </p:sp>
      <p:pic>
        <p:nvPicPr>
          <p:cNvPr id="19" name="Picture 2" descr="Dialogus, Construyendo confian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06" y="4528042"/>
            <a:ext cx="2146601" cy="19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342209" y="388428"/>
            <a:ext cx="5963591" cy="60228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222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2" grpId="0"/>
      <p:bldP spid="13" grpId="0"/>
      <p:bldP spid="6" grpId="0"/>
      <p:bldP spid="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Gear 3.svg - Wikimedia Commons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1" y="73262"/>
            <a:ext cx="4153232" cy="41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 txBox="1">
            <a:spLocks/>
          </p:cNvSpPr>
          <p:nvPr/>
        </p:nvSpPr>
        <p:spPr>
          <a:xfrm>
            <a:off x="1309248" y="1223629"/>
            <a:ext cx="1884815" cy="18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Descarga de las materias primas</a:t>
            </a:r>
          </a:p>
        </p:txBody>
      </p:sp>
      <p:pic>
        <p:nvPicPr>
          <p:cNvPr id="11" name="Picture 2" descr="Dialogus, Construyendo confianz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00" y="333031"/>
            <a:ext cx="3216788" cy="28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Gear 3.svg - Wikimedia Common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159">
            <a:off x="3782487" y="1306232"/>
            <a:ext cx="4845588" cy="47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4663306" y="2220542"/>
            <a:ext cx="3083950" cy="3245941"/>
          </a:xfrm>
          <a:prstGeom prst="ellipse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primer paso es llevar las materias primas a la planta en la que se fabricará la pasta de dientes y descargarlas.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154" name="Picture 10" descr="Transporte de Veículos em Cegonha | Yeshua Transportes"/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2" y="3571892"/>
            <a:ext cx="3789182" cy="37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Transportation and logistic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16" y="3594080"/>
            <a:ext cx="4642045" cy="34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3">
            <a:extLst>
              <a:ext uri="{FF2B5EF4-FFF2-40B4-BE49-F238E27FC236}">
                <a16:creationId xmlns:a16="http://schemas.microsoft.com/office/drawing/2014/main" id="{9A542001-B487-4AC5-A42C-7D82A5ABFF21}"/>
              </a:ext>
            </a:extLst>
          </p:cNvPr>
          <p:cNvSpPr/>
          <p:nvPr/>
        </p:nvSpPr>
        <p:spPr>
          <a:xfrm>
            <a:off x="4113821" y="1982179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Batidoras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 txBox="1">
            <a:spLocks/>
          </p:cNvSpPr>
          <p:nvPr/>
        </p:nvSpPr>
        <p:spPr>
          <a:xfrm>
            <a:off x="967327" y="1400108"/>
            <a:ext cx="1861217" cy="84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Mezcla de los ingredientes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4363071" y="4752296"/>
            <a:ext cx="3093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Los ingenieros químicos son los que se encargan de verificar que en este proceso que la pasta resultante no contenga grumos.</a:t>
            </a:r>
          </a:p>
        </p:txBody>
      </p:sp>
      <p:pic>
        <p:nvPicPr>
          <p:cNvPr id="1026" name="Picture 2" descr="Resultado de imagen para batidoras industriales de pasta den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14" y="3408447"/>
            <a:ext cx="3098175" cy="3098175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  <a:softEdge rad="1270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ri-color Gears Clip Art at Clker.com - vector clip art ...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2" y="225495"/>
            <a:ext cx="6109721" cy="59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6398113" y="1563910"/>
            <a:ext cx="5319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MX" noProof="0" dirty="0">
                <a:solidFill>
                  <a:prstClr val="black"/>
                </a:solidFill>
                <a:latin typeface="Century Gothic" panose="020B0502020202020204"/>
              </a:rPr>
              <a:t>S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e trituran los trozos más grandes de los polvos abrasivos.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MX" noProof="0" dirty="0">
                <a:solidFill>
                  <a:prstClr val="black"/>
                </a:solidFill>
                <a:latin typeface="Century Gothic" panose="020B0502020202020204"/>
              </a:rPr>
              <a:t>Se</a:t>
            </a:r>
            <a:r>
              <a:rPr lang="es-MX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mezclan los tintes y</a:t>
            </a:r>
            <a:r>
              <a:rPr kumimoji="0" lang="es-MX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aromatizantes. 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MX" dirty="0">
                <a:solidFill>
                  <a:prstClr val="black"/>
                </a:solidFill>
                <a:latin typeface="Century Gothic" panose="020B0502020202020204"/>
              </a:rPr>
              <a:t>Se agrega un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gel para lograr homogeneizar la mezcla hasta obtener una pasta suave.</a:t>
            </a: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9A542001-B487-4AC5-A42C-7D82A5ABFF21}"/>
              </a:ext>
            </a:extLst>
          </p:cNvPr>
          <p:cNvSpPr/>
          <p:nvPr/>
        </p:nvSpPr>
        <p:spPr>
          <a:xfrm>
            <a:off x="2108237" y="4340445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noProof="0" dirty="0">
                <a:solidFill>
                  <a:srgbClr val="339966"/>
                </a:solidFill>
                <a:latin typeface="Bahnschrift SemiCondensed" panose="020B0502040204020203" pitchFamily="34" charset="0"/>
              </a:rPr>
              <a:t>Verificación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camara presurizada indust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6" y="4248904"/>
            <a:ext cx="5466333" cy="2157763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56" y="-204432"/>
            <a:ext cx="7485888" cy="706243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 txBox="1">
            <a:spLocks/>
          </p:cNvSpPr>
          <p:nvPr/>
        </p:nvSpPr>
        <p:spPr>
          <a:xfrm>
            <a:off x="5471297" y="926592"/>
            <a:ext cx="249490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Transporte a cámaras presurizadas.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978783" y="4248904"/>
            <a:ext cx="2267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Cámara a 3 milibares de presión y lista </a:t>
            </a:r>
          </a:p>
          <a:p>
            <a:pPr algn="ctr"/>
            <a:r>
              <a:rPr lang="es-MX" dirty="0"/>
              <a:t>para inyectarse en los tubos.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8957123" y="1440133"/>
            <a:ext cx="27438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Después de que se formó la pasta dental, esta se transporta a través de cañerías</a:t>
            </a:r>
          </a:p>
        </p:txBody>
      </p:sp>
      <p:pic>
        <p:nvPicPr>
          <p:cNvPr id="9218" name="Picture 2" descr="La Pasta Dental Sobre El Cepillo De Dientes En La Mañana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89" y="4530999"/>
            <a:ext cx="1510900" cy="15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ndustrial Clip Art at Clker.com - vector clip art onl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05842"/>
            <a:ext cx="4635881" cy="46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envasado de pasta de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893" y="4339665"/>
            <a:ext cx="3380273" cy="2249419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t="6988" r="13812" b="12048"/>
          <a:stretch/>
        </p:blipFill>
        <p:spPr bwMode="auto">
          <a:xfrm>
            <a:off x="271978" y="350471"/>
            <a:ext cx="4538738" cy="290479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le:Gear 3.svg - Wikimedia Commons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5" y="254791"/>
            <a:ext cx="4006706" cy="400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7A12391-090F-4048-AB81-5E04DD7EF3FC}"/>
              </a:ext>
            </a:extLst>
          </p:cNvPr>
          <p:cNvSpPr txBox="1">
            <a:spLocks/>
          </p:cNvSpPr>
          <p:nvPr/>
        </p:nvSpPr>
        <p:spPr>
          <a:xfrm>
            <a:off x="8921054" y="1843762"/>
            <a:ext cx="2211952" cy="828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Envasado</a:t>
            </a:r>
          </a:p>
        </p:txBody>
      </p:sp>
      <p:pic>
        <p:nvPicPr>
          <p:cNvPr id="7" name="Picture 2" descr="File:Gear 3.svg - Wikimedia Commons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12" y="2185146"/>
            <a:ext cx="4398677" cy="43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5">
            <a:extLst>
              <a:ext uri="{FF2B5EF4-FFF2-40B4-BE49-F238E27FC236}">
                <a16:creationId xmlns:a16="http://schemas.microsoft.com/office/drawing/2014/main" id="{896444AD-1002-4C36-840C-B2C5ACFE0192}"/>
              </a:ext>
            </a:extLst>
          </p:cNvPr>
          <p:cNvSpPr/>
          <p:nvPr/>
        </p:nvSpPr>
        <p:spPr>
          <a:xfrm>
            <a:off x="5287111" y="3525382"/>
            <a:ext cx="26270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esta fase la pasta dental se inyecta en tubos para después distribuirlos a las tiendas.</a:t>
            </a:r>
          </a:p>
        </p:txBody>
      </p:sp>
      <p:pic>
        <p:nvPicPr>
          <p:cNvPr id="8196" name="Picture 4" descr="Escova de dentes e creme dental de saúde bucal | Vetor Premiu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3" y="3255264"/>
            <a:ext cx="3602736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2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3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1267</Words>
  <Application>Microsoft Office PowerPoint</Application>
  <PresentationFormat>Panorámica</PresentationFormat>
  <Paragraphs>210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Savon</vt:lpstr>
      <vt:lpstr>1_Savon</vt:lpstr>
      <vt:lpstr>2_Savon</vt:lpstr>
      <vt:lpstr>3_Savon</vt:lpstr>
      <vt:lpstr>en mi vida</vt:lpstr>
      <vt:lpstr>HISTORIA DE LA PASTA DENTAL</vt:lpstr>
      <vt:lpstr>Presentación de PowerPoint</vt:lpstr>
      <vt:lpstr>LA PASTA DENTAL</vt:lpstr>
      <vt:lpstr>¿CÓMO SE FABRICA?</vt:lpstr>
      <vt:lpstr>Presentación de PowerPoint</vt:lpstr>
      <vt:lpstr>Presentación de PowerPoint</vt:lpstr>
      <vt:lpstr>Presentación de PowerPoint</vt:lpstr>
      <vt:lpstr>Presentación de PowerPoint</vt:lpstr>
      <vt:lpstr>COMPOSICIÓN </vt:lpstr>
      <vt:lpstr>Humectante</vt:lpstr>
      <vt:lpstr>Abrasivo </vt:lpstr>
      <vt:lpstr>Detergente</vt:lpstr>
      <vt:lpstr>Presentación de PowerPoint</vt:lpstr>
      <vt:lpstr>CARACTERÍSTICAS QUÍMICAS</vt:lpstr>
      <vt:lpstr>Presentación de PowerPoint</vt:lpstr>
      <vt:lpstr>¿Es peligrosa?</vt:lpstr>
      <vt:lpstr>SOBREDOSIS DE DENTRÍFICO</vt:lpstr>
      <vt:lpstr>SOPA DE LETRAS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Fabiola Nataren Ruiz</dc:creator>
  <cp:lastModifiedBy>Diana Fabiola Nataren Ruiz</cp:lastModifiedBy>
  <cp:revision>39</cp:revision>
  <dcterms:created xsi:type="dcterms:W3CDTF">2020-02-15T22:15:50Z</dcterms:created>
  <dcterms:modified xsi:type="dcterms:W3CDTF">2020-02-17T02:25:23Z</dcterms:modified>
</cp:coreProperties>
</file>